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8" r:id="rId3"/>
    <p:sldId id="259" r:id="rId4"/>
    <p:sldId id="257"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2AED8E5B-0D98-4FE1-9B26-D1041E3A89F9}" type="datetimeFigureOut">
              <a:rPr lang="en-US" dirty="0"/>
              <a:t>9/4/2014</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4159CD-DA3A-463F-AFEF-A68838A6859B}" type="datetimeFigureOut">
              <a:rPr lang="en-US" dirty="0"/>
              <a:t>9/4/2014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12A925-E007-46C2-84AB-35EE10DCAD39}" type="datetimeFigureOut">
              <a:rPr lang="en-US" dirty="0"/>
              <a:t>9/4/2014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3C2DCB-466C-4061-8D51-D3254DD77FA1}" type="datetimeFigureOut">
              <a:rPr lang="en-US" dirty="0"/>
              <a:t>9/4/2014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8642357F-39F6-401C-9FF8-3072724998F3}" type="datetimeFigureOut">
              <a:rPr lang="en-US" dirty="0"/>
              <a:t>9/4/2014</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5DB09B-D413-414E-B13F-B1984CD8FF65}" type="datetimeFigureOut">
              <a:rPr lang="en-US" dirty="0"/>
              <a:t>9/4/2014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38F992-55E7-4B2D-A6F1-8C9243CBFE1B}" type="datetimeFigureOut">
              <a:rPr lang="en-US" dirty="0"/>
              <a:t>9/4/2014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0298110-BAA6-4256-A2E5-BB66A47D2616}" type="datetimeFigureOut">
              <a:rPr lang="en-US" dirty="0"/>
              <a:t>9/4/2014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03892-3343-4E4E-B81B-70A099359AD2}" type="datetimeFigureOut">
              <a:rPr lang="en-US" dirty="0"/>
              <a:t>9/4/2014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00232F85-D33A-46AF-9088-5A7400C1018E}" type="datetimeFigureOut">
              <a:rPr lang="en-US" dirty="0"/>
              <a:t>9/4/2014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3EB3A624-F501-46A9-B8CA-4949E24E27C8}" type="datetimeFigureOut">
              <a:rPr lang="en-US" dirty="0"/>
              <a:t>9/4/2014</a:t>
            </a:fld>
            <a:endParaRPr lang="en-US" dirty="0"/>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endParaRPr lang="en-US" dirty="0"/>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0C4D3C1-679D-44D8-8A9C-D402CE4EF569}" type="datetimeFigureOut">
              <a:rPr lang="en-US" dirty="0"/>
              <a:t>9/4/2014</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Good Paragraphs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26655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8993" y="777765"/>
            <a:ext cx="9979573" cy="1082566"/>
          </a:xfrm>
        </p:spPr>
        <p:txBody>
          <a:bodyPr>
            <a:normAutofit fontScale="90000"/>
          </a:bodyPr>
          <a:lstStyle/>
          <a:p>
            <a:pPr algn="ctr"/>
            <a:r>
              <a:rPr lang="en-US" dirty="0" smtClean="0"/>
              <a:t>Really Writing – Anatomy of a Paragraph</a:t>
            </a:r>
            <a:endParaRPr lang="en-US" dirty="0"/>
          </a:p>
        </p:txBody>
      </p:sp>
      <p:sp>
        <p:nvSpPr>
          <p:cNvPr id="3" name="Content Placeholder 2"/>
          <p:cNvSpPr>
            <a:spLocks noGrp="1"/>
          </p:cNvSpPr>
          <p:nvPr>
            <p:ph idx="1"/>
          </p:nvPr>
        </p:nvSpPr>
        <p:spPr>
          <a:xfrm>
            <a:off x="567559" y="2078089"/>
            <a:ext cx="10799379" cy="4136445"/>
          </a:xfrm>
        </p:spPr>
        <p:txBody>
          <a:bodyPr>
            <a:normAutofit fontScale="77500" lnSpcReduction="20000"/>
          </a:bodyPr>
          <a:lstStyle/>
          <a:p>
            <a:pPr marL="0" indent="0"/>
            <a:r>
              <a:rPr lang="en-US" sz="2400" dirty="0"/>
              <a:t>A paragraph is usually defined as a group of sentences that develop a main idea.</a:t>
            </a:r>
          </a:p>
          <a:p>
            <a:pPr marL="0" indent="0"/>
            <a:endParaRPr lang="en-US" sz="2400" dirty="0"/>
          </a:p>
          <a:p>
            <a:pPr marL="0" indent="0"/>
            <a:r>
              <a:rPr lang="en-US" sz="2400" dirty="0"/>
              <a:t>A topic sentence:</a:t>
            </a:r>
          </a:p>
          <a:p>
            <a:pPr marL="0" indent="0"/>
            <a:r>
              <a:rPr lang="en-US" sz="2400" dirty="0"/>
              <a:t>	states the main idea </a:t>
            </a:r>
          </a:p>
          <a:p>
            <a:pPr marL="0" indent="0"/>
            <a:r>
              <a:rPr lang="en-US" sz="2400" dirty="0"/>
              <a:t>	is usually located at the beginning of the paragraph </a:t>
            </a:r>
          </a:p>
          <a:p>
            <a:pPr marL="0" indent="0"/>
            <a:r>
              <a:rPr lang="en-US" sz="2400" dirty="0"/>
              <a:t>	may be implied (not directly stated) </a:t>
            </a:r>
          </a:p>
          <a:p>
            <a:pPr marL="0" indent="0"/>
            <a:r>
              <a:rPr lang="en-US" sz="2400" b="1" dirty="0"/>
              <a:t>Supporting sentences:</a:t>
            </a:r>
          </a:p>
          <a:p>
            <a:pPr marL="0" indent="0"/>
            <a:r>
              <a:rPr lang="en-US" sz="2400" dirty="0"/>
              <a:t>	Generally three concrete details are needed to develop a paragraph 	adequately </a:t>
            </a:r>
          </a:p>
          <a:p>
            <a:pPr marL="0" indent="0"/>
            <a:r>
              <a:rPr lang="en-US" sz="2400" b="1" dirty="0"/>
              <a:t>Clincher Sentence:</a:t>
            </a:r>
          </a:p>
          <a:p>
            <a:pPr marL="0" indent="0"/>
            <a:r>
              <a:rPr lang="en-US" sz="2400" dirty="0"/>
              <a:t>	</a:t>
            </a:r>
            <a:r>
              <a:rPr lang="en-US" sz="2400" b="1" dirty="0"/>
              <a:t>reemphasizes or restates the main idea</a:t>
            </a:r>
          </a:p>
          <a:p>
            <a:pPr marL="0" indent="0"/>
            <a:r>
              <a:rPr lang="en-US" sz="2400" dirty="0"/>
              <a:t>	summarizes the information given or suggests a course of action</a:t>
            </a:r>
            <a:endParaRPr lang="en-US" sz="2400" b="1" dirty="0"/>
          </a:p>
          <a:p>
            <a:pPr marL="466344" lvl="3" indent="0">
              <a:buNone/>
            </a:pPr>
            <a:endParaRPr lang="en-US" sz="2400" dirty="0"/>
          </a:p>
          <a:p>
            <a:pPr lvl="3">
              <a:buFont typeface="Arial" pitchFamily="34" charset="0"/>
              <a:buChar char="•"/>
            </a:pPr>
            <a:endParaRPr lang="en-US" sz="2400"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2</a:t>
            </a:fld>
            <a:endParaRPr lang="en-US"/>
          </a:p>
        </p:txBody>
      </p:sp>
    </p:spTree>
    <p:extLst>
      <p:ext uri="{BB962C8B-B14F-4D97-AF65-F5344CB8AC3E}">
        <p14:creationId xmlns:p14="http://schemas.microsoft.com/office/powerpoint/2010/main" val="2809992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213" y="591207"/>
            <a:ext cx="10878207" cy="914400"/>
          </a:xfrm>
        </p:spPr>
        <p:txBody>
          <a:bodyPr>
            <a:normAutofit/>
          </a:bodyPr>
          <a:lstStyle/>
          <a:p>
            <a:pPr algn="ctr"/>
            <a:r>
              <a:rPr lang="en-US" sz="3200" b="1" dirty="0" smtClean="0">
                <a:latin typeface="Adobe Caslon Pro Bold" panose="0205070206050A020403" pitchFamily="18" charset="0"/>
              </a:rPr>
              <a:t>The Persuasive Paragraph </a:t>
            </a:r>
            <a:r>
              <a:rPr lang="en-US" sz="2800" dirty="0" smtClean="0"/>
              <a:t/>
            </a:r>
            <a:br>
              <a:rPr lang="en-US" sz="2800" dirty="0" smtClean="0"/>
            </a:br>
            <a:r>
              <a:rPr lang="en-US" sz="2000" dirty="0" smtClean="0"/>
              <a:t>(</a:t>
            </a:r>
            <a:r>
              <a:rPr lang="en-US" sz="2000" dirty="0"/>
              <a:t>uses strong, relevant evidence to support its </a:t>
            </a:r>
            <a:r>
              <a:rPr lang="en-US" sz="2000" dirty="0" smtClean="0"/>
              <a:t>claims)</a:t>
            </a:r>
            <a:endParaRPr lang="en-US" sz="2000" dirty="0"/>
          </a:p>
        </p:txBody>
      </p:sp>
      <p:sp>
        <p:nvSpPr>
          <p:cNvPr id="3" name="Content Placeholder 2"/>
          <p:cNvSpPr>
            <a:spLocks noGrp="1"/>
          </p:cNvSpPr>
          <p:nvPr>
            <p:ph idx="1"/>
          </p:nvPr>
        </p:nvSpPr>
        <p:spPr>
          <a:xfrm>
            <a:off x="725213" y="1718441"/>
            <a:ext cx="10878207" cy="4496093"/>
          </a:xfrm>
        </p:spPr>
        <p:txBody>
          <a:bodyPr>
            <a:normAutofit/>
          </a:bodyPr>
          <a:lstStyle/>
          <a:p>
            <a:r>
              <a:rPr lang="en-US" dirty="0" smtClean="0"/>
              <a:t>Literature Model:</a:t>
            </a:r>
          </a:p>
          <a:p>
            <a:r>
              <a:rPr lang="en-US" dirty="0" smtClean="0"/>
              <a:t>		Although they might not seem as harmful, cigarettes are  just as addictive and deadly as heroine or cocaine.  C. Everett Koop, the Surgeon General, concludes in his report that the “pharmacological and behavioral processes are similar [in cigarettes] to those that determine addiction to drugs such as heroine and cocaine.” Users become dependent on the habit and breaking it can be extremely difficult.  Of those who try to give up smoking, eighty percent have relapsed by the end of the year.  Heroine users who also try to give up their addiction have the same rate of failure.  There is one profound difference, however, between heroine and nicotine addiction.  Tobacco kills eighty times as many people in this country.  About 320,000 Americans die every year as a result of using tobacco products, while 4,000 die form the effects of heroine or related drugs.  Nevertheless, both of these substances should be avoided.</a:t>
            </a:r>
          </a:p>
          <a:p>
            <a:r>
              <a:rPr lang="en-US" dirty="0"/>
              <a:t>	</a:t>
            </a:r>
            <a:r>
              <a:rPr lang="en-US" dirty="0" smtClean="0"/>
              <a:t>			Anthony Lewis, “Merchants of Death,” </a:t>
            </a:r>
            <a:r>
              <a:rPr lang="en-US" i="1" dirty="0" smtClean="0"/>
              <a:t>New York Times</a:t>
            </a:r>
            <a:endParaRPr lang="en-US" i="1"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3</a:t>
            </a:fld>
            <a:endParaRPr lang="en-US"/>
          </a:p>
        </p:txBody>
      </p:sp>
    </p:spTree>
    <p:extLst>
      <p:ext uri="{BB962C8B-B14F-4D97-AF65-F5344CB8AC3E}">
        <p14:creationId xmlns:p14="http://schemas.microsoft.com/office/powerpoint/2010/main" val="2958504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Literary Analysis of Film</a:t>
            </a:r>
            <a:endParaRPr lang="en-US" dirty="0"/>
          </a:p>
        </p:txBody>
      </p:sp>
      <p:sp>
        <p:nvSpPr>
          <p:cNvPr id="3" name="Content Placeholder 2"/>
          <p:cNvSpPr>
            <a:spLocks noGrp="1"/>
          </p:cNvSpPr>
          <p:nvPr>
            <p:ph idx="1"/>
          </p:nvPr>
        </p:nvSpPr>
        <p:spPr/>
        <p:txBody>
          <a:bodyPr>
            <a:normAutofit/>
          </a:bodyPr>
          <a:lstStyle/>
          <a:p>
            <a:pPr marL="0" indent="0" algn="ctr">
              <a:buNone/>
            </a:pPr>
            <a:r>
              <a:rPr lang="en-US" sz="3600" b="1" dirty="0"/>
              <a:t>Your Turn to Write</a:t>
            </a:r>
            <a:endParaRPr lang="en-US" sz="3600" b="1" dirty="0" smtClean="0"/>
          </a:p>
          <a:p>
            <a:endParaRPr lang="en-US" sz="2800" dirty="0"/>
          </a:p>
          <a:p>
            <a:r>
              <a:rPr lang="en-US" sz="2800" dirty="0" smtClean="0"/>
              <a:t>What is a classic movie?</a:t>
            </a:r>
          </a:p>
          <a:p>
            <a:r>
              <a:rPr lang="en-US" sz="2800" dirty="0" smtClean="0"/>
              <a:t>Make sure to provide clear and specific evidence, definitions and examples to clarify your thesis or main topic. </a:t>
            </a:r>
            <a:endParaRPr lang="en-US" sz="2800" dirty="0"/>
          </a:p>
        </p:txBody>
      </p:sp>
    </p:spTree>
    <p:extLst>
      <p:ext uri="{BB962C8B-B14F-4D97-AF65-F5344CB8AC3E}">
        <p14:creationId xmlns:p14="http://schemas.microsoft.com/office/powerpoint/2010/main" val="3465551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World Literature</a:t>
            </a:r>
            <a:endParaRPr lang="en-US" dirty="0"/>
          </a:p>
        </p:txBody>
      </p:sp>
      <p:sp>
        <p:nvSpPr>
          <p:cNvPr id="3" name="Content Placeholder 2"/>
          <p:cNvSpPr>
            <a:spLocks noGrp="1"/>
          </p:cNvSpPr>
          <p:nvPr>
            <p:ph idx="1"/>
          </p:nvPr>
        </p:nvSpPr>
        <p:spPr/>
        <p:txBody>
          <a:bodyPr/>
          <a:lstStyle/>
          <a:p>
            <a:pPr marL="0" indent="0" algn="ctr">
              <a:buNone/>
            </a:pPr>
            <a:r>
              <a:rPr lang="en-US" sz="3600" b="1" dirty="0" smtClean="0"/>
              <a:t>Your Turn to write</a:t>
            </a:r>
          </a:p>
          <a:p>
            <a:endParaRPr lang="en-US" dirty="0"/>
          </a:p>
          <a:p>
            <a:endParaRPr lang="en-US" dirty="0" smtClean="0"/>
          </a:p>
          <a:p>
            <a:r>
              <a:rPr lang="en-US" sz="2800" dirty="0" smtClean="0"/>
              <a:t>What is a classic book?</a:t>
            </a:r>
          </a:p>
          <a:p>
            <a:r>
              <a:rPr lang="en-US" sz="2800" dirty="0" smtClean="0"/>
              <a:t>Make </a:t>
            </a:r>
            <a:r>
              <a:rPr lang="en-US" sz="2800" dirty="0"/>
              <a:t>sure to provide clear and specific evidence, definitions and examples to clarify your thesis or main topic. </a:t>
            </a:r>
          </a:p>
          <a:p>
            <a:endParaRPr lang="en-US" dirty="0"/>
          </a:p>
        </p:txBody>
      </p:sp>
    </p:spTree>
    <p:extLst>
      <p:ext uri="{BB962C8B-B14F-4D97-AF65-F5344CB8AC3E}">
        <p14:creationId xmlns:p14="http://schemas.microsoft.com/office/powerpoint/2010/main" val="76383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Drama in Literature</a:t>
            </a:r>
            <a:endParaRPr lang="en-US" dirty="0"/>
          </a:p>
        </p:txBody>
      </p:sp>
      <p:sp>
        <p:nvSpPr>
          <p:cNvPr id="3" name="Content Placeholder 2"/>
          <p:cNvSpPr>
            <a:spLocks noGrp="1"/>
          </p:cNvSpPr>
          <p:nvPr>
            <p:ph idx="1"/>
          </p:nvPr>
        </p:nvSpPr>
        <p:spPr/>
        <p:txBody>
          <a:bodyPr/>
          <a:lstStyle/>
          <a:p>
            <a:pPr marL="0" indent="0" algn="ctr">
              <a:buNone/>
            </a:pPr>
            <a:r>
              <a:rPr lang="en-US" sz="2800" b="1" dirty="0" smtClean="0"/>
              <a:t>Your Turn to Write</a:t>
            </a:r>
          </a:p>
          <a:p>
            <a:endParaRPr lang="en-US" dirty="0"/>
          </a:p>
          <a:p>
            <a:endParaRPr lang="en-US" dirty="0" smtClean="0"/>
          </a:p>
          <a:p>
            <a:r>
              <a:rPr lang="en-US" sz="2800" dirty="0" smtClean="0"/>
              <a:t>Why should an individual learn acting?</a:t>
            </a:r>
            <a:endParaRPr lang="en-US" sz="2800" dirty="0"/>
          </a:p>
          <a:p>
            <a:r>
              <a:rPr lang="en-US" sz="2800" dirty="0"/>
              <a:t>Make sure to provide clear and specific evidence, definitions and examples to clarify your thesis or main topic. </a:t>
            </a:r>
          </a:p>
          <a:p>
            <a:endParaRPr lang="en-US" dirty="0"/>
          </a:p>
        </p:txBody>
      </p:sp>
    </p:spTree>
    <p:extLst>
      <p:ext uri="{BB962C8B-B14F-4D97-AF65-F5344CB8AC3E}">
        <p14:creationId xmlns:p14="http://schemas.microsoft.com/office/powerpoint/2010/main" val="6291706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docProps/app.xml><?xml version="1.0" encoding="utf-8"?>
<Properties xmlns="http://schemas.openxmlformats.org/officeDocument/2006/extended-properties" xmlns:vt="http://schemas.openxmlformats.org/officeDocument/2006/docPropsVTypes">
  <Template>TC103457510[[fn=Savon]]</Template>
  <TotalTime>13</TotalTime>
  <Words>138</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Adobe Caslon Pro Bold</vt:lpstr>
      <vt:lpstr>Arial</vt:lpstr>
      <vt:lpstr>Century Gothic</vt:lpstr>
      <vt:lpstr>Savon</vt:lpstr>
      <vt:lpstr>Writing Good Paragraphs</vt:lpstr>
      <vt:lpstr>Really Writing – Anatomy of a Paragraph</vt:lpstr>
      <vt:lpstr>The Persuasive Paragraph  (uses strong, relevant evidence to support its claims)</vt:lpstr>
      <vt:lpstr>Literary Analysis of Film</vt:lpstr>
      <vt:lpstr>World Literature</vt:lpstr>
      <vt:lpstr>Drama in Literature</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Good Paragraphs</dc:title>
  <dc:creator>faculty</dc:creator>
  <cp:lastModifiedBy>faculty</cp:lastModifiedBy>
  <cp:revision>4</cp:revision>
  <dcterms:created xsi:type="dcterms:W3CDTF">2014-09-04T15:03:51Z</dcterms:created>
  <dcterms:modified xsi:type="dcterms:W3CDTF">2014-09-04T15:19:46Z</dcterms:modified>
</cp:coreProperties>
</file>