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D7173D3-0EBB-4690-948E-9F1BB295394A}" type="datetimeFigureOut">
              <a:rPr lang="en-US" smtClean="0"/>
              <a:pPr/>
              <a:t>1/7/2014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9CD450-92F0-4690-B4F0-18E38D39765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9CD450-92F0-4690-B4F0-18E38D3976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9CD450-92F0-4690-B4F0-18E38D3976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9CD450-92F0-4690-B4F0-18E38D3976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D7173D3-0EBB-4690-948E-9F1BB295394A}" type="datetimeFigureOut">
              <a:rPr lang="en-US" smtClean="0"/>
              <a:pPr/>
              <a:t>1/7/2014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9CD450-92F0-4690-B4F0-18E38D39765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39CD450-92F0-4690-B4F0-18E38D39765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39CD450-92F0-4690-B4F0-18E38D3976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9CD450-92F0-4690-B4F0-18E38D39765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7173D3-0EBB-4690-948E-9F1BB295394A}" type="datetimeFigureOut">
              <a:rPr lang="en-US" smtClean="0"/>
              <a:pPr/>
              <a:t>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9CD450-92F0-4690-B4F0-18E38D3976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D7173D3-0EBB-4690-948E-9F1BB295394A}" type="datetimeFigureOut">
              <a:rPr lang="en-US" smtClean="0"/>
              <a:pPr/>
              <a:t>1/7/2014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9CD450-92F0-4690-B4F0-18E38D39765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D7173D3-0EBB-4690-948E-9F1BB295394A}" type="datetimeFigureOut">
              <a:rPr lang="en-US" smtClean="0"/>
              <a:pPr/>
              <a:t>1/7/2014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9CD450-92F0-4690-B4F0-18E38D39765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D7173D3-0EBB-4690-948E-9F1BB295394A}" type="datetimeFigureOut">
              <a:rPr lang="en-US" smtClean="0"/>
              <a:pPr/>
              <a:t>1/7/2014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39CD450-92F0-4690-B4F0-18E38D39765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mpawards.com/2000/erin_brockovich_xlg.html"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Screenplay Structure</a:t>
            </a:r>
            <a:endParaRPr lang="en-US" dirty="0"/>
          </a:p>
        </p:txBody>
      </p:sp>
      <p:pic>
        <p:nvPicPr>
          <p:cNvPr id="24578" name="Picture 2" descr="Erin Brockovich Poster - Click to View Extra Large Image">
            <a:hlinkClick r:id="rId2"/>
          </p:cNvPr>
          <p:cNvPicPr>
            <a:picLocks noChangeAspect="1" noChangeArrowheads="1"/>
          </p:cNvPicPr>
          <p:nvPr/>
        </p:nvPicPr>
        <p:blipFill>
          <a:blip r:embed="rId3" cstate="print"/>
          <a:srcRect/>
          <a:stretch>
            <a:fillRect/>
          </a:stretch>
        </p:blipFill>
        <p:spPr bwMode="auto">
          <a:xfrm>
            <a:off x="2743200" y="1676400"/>
            <a:ext cx="3294262" cy="487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328182"/>
          </a:xfrm>
        </p:spPr>
        <p:txBody>
          <a:bodyPr>
            <a:normAutofit/>
          </a:bodyPr>
          <a:lstStyle/>
          <a:p>
            <a:r>
              <a:rPr lang="en-US" sz="3600" b="1" dirty="0" smtClean="0"/>
              <a:t>Turning Point #4</a:t>
            </a:r>
            <a:r>
              <a:rPr lang="en-US" sz="3600" dirty="0" smtClean="0"/>
              <a:t>-The Major Setback</a:t>
            </a:r>
            <a:br>
              <a:rPr lang="en-US" sz="3600" dirty="0" smtClean="0"/>
            </a:br>
            <a:r>
              <a:rPr lang="en-US" sz="3600" dirty="0" smtClean="0"/>
              <a:t/>
            </a:r>
            <a:br>
              <a:rPr lang="en-US" sz="3600" dirty="0" smtClean="0"/>
            </a:br>
            <a:r>
              <a:rPr lang="en-US" sz="3600" dirty="0">
                <a:effectLst/>
              </a:rPr>
              <a:t>Maximus refuses to help the leader of the Senate, and Commodus plots to destroy both Maximus and the Senate</a:t>
            </a:r>
            <a:r>
              <a:rPr lang="en-US" sz="3600" dirty="0" smtClean="0"/>
              <a:t>.</a:t>
            </a:r>
            <a:endParaRPr lang="en-US" sz="3600" dirty="0"/>
          </a:p>
        </p:txBody>
      </p:sp>
      <p:pic>
        <p:nvPicPr>
          <p:cNvPr id="3" name="Picture 2" descr="http://www.screenplaymastery.com/Charts/turningpt4.gif"/>
          <p:cNvPicPr/>
          <p:nvPr/>
        </p:nvPicPr>
        <p:blipFill>
          <a:blip r:embed="rId2" cstate="print"/>
          <a:srcRect/>
          <a:stretch>
            <a:fillRect/>
          </a:stretch>
        </p:blipFill>
        <p:spPr bwMode="auto">
          <a:xfrm>
            <a:off x="990600" y="4114800"/>
            <a:ext cx="7010400" cy="1447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099582"/>
          </a:xfrm>
        </p:spPr>
        <p:txBody>
          <a:bodyPr>
            <a:normAutofit/>
          </a:bodyPr>
          <a:lstStyle/>
          <a:p>
            <a:pPr algn="l"/>
            <a:r>
              <a:rPr lang="en-US" sz="3600" b="1" dirty="0" smtClean="0"/>
              <a:t>Stage V</a:t>
            </a:r>
            <a:r>
              <a:rPr lang="en-US" sz="3600" dirty="0" smtClean="0"/>
              <a:t>-The Final Push</a:t>
            </a:r>
            <a:br>
              <a:rPr lang="en-US" sz="3600" dirty="0" smtClean="0"/>
            </a:br>
            <a:r>
              <a:rPr lang="en-US" sz="3600" dirty="0" smtClean="0"/>
              <a:t/>
            </a:r>
            <a:br>
              <a:rPr lang="en-US" sz="3600" dirty="0" smtClean="0"/>
            </a:br>
            <a:r>
              <a:rPr lang="en-US" sz="3200" dirty="0">
                <a:effectLst/>
              </a:rPr>
              <a:t>Maximus conspires to escape from </a:t>
            </a:r>
            <a:r>
              <a:rPr lang="en-US" sz="3200" dirty="0" err="1">
                <a:effectLst/>
              </a:rPr>
              <a:t>Proximo</a:t>
            </a:r>
            <a:r>
              <a:rPr lang="en-US" sz="3200" dirty="0">
                <a:effectLst/>
              </a:rPr>
              <a:t> and lead his former troops against Commodus</a:t>
            </a:r>
            <a:endParaRPr lang="en-US" sz="3100" dirty="0"/>
          </a:p>
        </p:txBody>
      </p:sp>
      <p:pic>
        <p:nvPicPr>
          <p:cNvPr id="3" name="Picture 2" descr="http://www.screenplaymastery.com/Charts/stage5.gif"/>
          <p:cNvPicPr/>
          <p:nvPr/>
        </p:nvPicPr>
        <p:blipFill>
          <a:blip r:embed="rId2" cstate="print"/>
          <a:srcRect/>
          <a:stretch>
            <a:fillRect/>
          </a:stretch>
        </p:blipFill>
        <p:spPr bwMode="auto">
          <a:xfrm>
            <a:off x="1066800" y="4114800"/>
            <a:ext cx="6858000" cy="1828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175782"/>
          </a:xfrm>
        </p:spPr>
        <p:txBody>
          <a:bodyPr>
            <a:normAutofit/>
          </a:bodyPr>
          <a:lstStyle/>
          <a:p>
            <a:pPr algn="l"/>
            <a:r>
              <a:rPr lang="en-US" sz="3600" dirty="0" smtClean="0"/>
              <a:t>Turning Point #5-The Climax</a:t>
            </a:r>
            <a:br>
              <a:rPr lang="en-US" sz="3600" dirty="0" smtClean="0"/>
            </a:br>
            <a:r>
              <a:rPr lang="en-US" sz="3600" dirty="0" smtClean="0"/>
              <a:t/>
            </a:r>
            <a:br>
              <a:rPr lang="en-US" sz="3600" dirty="0" smtClean="0"/>
            </a:br>
            <a:r>
              <a:rPr lang="en-US" sz="3600" dirty="0" smtClean="0"/>
              <a:t/>
            </a:r>
            <a:br>
              <a:rPr lang="en-US" sz="3600" dirty="0" smtClean="0"/>
            </a:br>
            <a:r>
              <a:rPr lang="en-US" sz="2800" dirty="0">
                <a:effectLst/>
              </a:rPr>
              <a:t>Maximus has his final battle with Commodus in the arena.</a:t>
            </a:r>
            <a:endParaRPr lang="en-US" sz="2800" dirty="0"/>
          </a:p>
        </p:txBody>
      </p:sp>
      <p:pic>
        <p:nvPicPr>
          <p:cNvPr id="3" name="Picture 2" descr="http://www.screenplaymastery.com/Charts/turningpt5.gif"/>
          <p:cNvPicPr/>
          <p:nvPr/>
        </p:nvPicPr>
        <p:blipFill>
          <a:blip r:embed="rId2" cstate="print"/>
          <a:srcRect/>
          <a:stretch>
            <a:fillRect/>
          </a:stretch>
        </p:blipFill>
        <p:spPr bwMode="auto">
          <a:xfrm>
            <a:off x="914400" y="4038600"/>
            <a:ext cx="7239000" cy="1447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023382"/>
          </a:xfrm>
        </p:spPr>
        <p:txBody>
          <a:bodyPr>
            <a:normAutofit/>
          </a:bodyPr>
          <a:lstStyle/>
          <a:p>
            <a:pPr algn="l"/>
            <a:r>
              <a:rPr lang="en-US" sz="3600" dirty="0" smtClean="0"/>
              <a:t>Stage VI-The Aftermath</a:t>
            </a:r>
            <a:br>
              <a:rPr lang="en-US" sz="3600" dirty="0" smtClean="0"/>
            </a:br>
            <a:r>
              <a:rPr lang="en-US" sz="3600" dirty="0" smtClean="0"/>
              <a:t/>
            </a:r>
            <a:br>
              <a:rPr lang="en-US" sz="3600" dirty="0" smtClean="0"/>
            </a:br>
            <a:r>
              <a:rPr lang="en-US" sz="2800" dirty="0">
                <a:effectLst/>
              </a:rPr>
              <a:t>Maximus is united with his family in death, and his body carried away in honor by the new leaders of the Roman republic.</a:t>
            </a:r>
            <a:endParaRPr lang="en-US" sz="2800" dirty="0"/>
          </a:p>
        </p:txBody>
      </p:sp>
      <p:pic>
        <p:nvPicPr>
          <p:cNvPr id="3" name="Picture 2" descr="http://www.screenplaymastery.com/Charts/stage6.gif"/>
          <p:cNvPicPr/>
          <p:nvPr/>
        </p:nvPicPr>
        <p:blipFill>
          <a:blip r:embed="rId2" cstate="print"/>
          <a:srcRect/>
          <a:stretch>
            <a:fillRect/>
          </a:stretch>
        </p:blipFill>
        <p:spPr bwMode="auto">
          <a:xfrm>
            <a:off x="990600" y="3962400"/>
            <a:ext cx="6934200" cy="1676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4166382"/>
          </a:xfrm>
        </p:spPr>
        <p:txBody>
          <a:bodyPr>
            <a:noAutofit/>
          </a:bodyPr>
          <a:lstStyle/>
          <a:p>
            <a:pPr algn="l"/>
            <a:r>
              <a:rPr lang="en-US" sz="2800" b="1" i="1" dirty="0" smtClean="0"/>
              <a:t>Film stories </a:t>
            </a:r>
            <a:r>
              <a:rPr lang="en-US" sz="2800" dirty="0" smtClean="0"/>
              <a:t>portray heroes facing insurmountable obstacles as they pursue compelling objectives</a:t>
            </a:r>
            <a:r>
              <a:rPr lang="en-US" sz="2800" dirty="0" smtClean="0"/>
              <a:t>.</a:t>
            </a:r>
            <a:br>
              <a:rPr lang="en-US" sz="2800" dirty="0" smtClean="0"/>
            </a:br>
            <a:r>
              <a:rPr lang="en-US" sz="2800" dirty="0" smtClean="0"/>
              <a:t/>
            </a:r>
            <a:br>
              <a:rPr lang="en-US" sz="2800" dirty="0" smtClean="0"/>
            </a:br>
            <a:r>
              <a:rPr lang="en-US" sz="2800" b="1" i="1" dirty="0" smtClean="0"/>
              <a:t>Plot structure</a:t>
            </a:r>
            <a:r>
              <a:rPr lang="en-US" sz="2800" dirty="0" smtClean="0"/>
              <a:t>-sequence of events that lead hero to objective</a:t>
            </a:r>
            <a:r>
              <a:rPr lang="en-US" sz="2800" dirty="0" smtClean="0"/>
              <a:t>.</a:t>
            </a:r>
            <a:br>
              <a:rPr lang="en-US" sz="2800" dirty="0" smtClean="0"/>
            </a:br>
            <a:r>
              <a:rPr lang="en-US" sz="2800" dirty="0" smtClean="0"/>
              <a:t/>
            </a:r>
            <a:br>
              <a:rPr lang="en-US" sz="2800" dirty="0" smtClean="0"/>
            </a:br>
            <a:r>
              <a:rPr lang="en-US" sz="2800" b="1" i="1" dirty="0" smtClean="0"/>
              <a:t>Properly structured movie </a:t>
            </a:r>
            <a:r>
              <a:rPr lang="en-US" sz="2800" dirty="0" smtClean="0"/>
              <a:t>consists of six basic stages, defined by five key turning points in the film.</a:t>
            </a:r>
            <a:endParaRPr lang="en-US" sz="2800" dirty="0"/>
          </a:p>
        </p:txBody>
      </p:sp>
      <p:pic>
        <p:nvPicPr>
          <p:cNvPr id="3" name="Picture 2" descr="http://www.screenplaymastery.com/Final%20Art/chart2.gif"/>
          <p:cNvPicPr/>
          <p:nvPr/>
        </p:nvPicPr>
        <p:blipFill>
          <a:blip r:embed="rId2" cstate="print"/>
          <a:srcRect/>
          <a:stretch>
            <a:fillRect/>
          </a:stretch>
        </p:blipFill>
        <p:spPr bwMode="auto">
          <a:xfrm>
            <a:off x="1295400" y="4648200"/>
            <a:ext cx="65532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4623582"/>
          </a:xfrm>
        </p:spPr>
        <p:txBody>
          <a:bodyPr>
            <a:normAutofit/>
          </a:bodyPr>
          <a:lstStyle/>
          <a:p>
            <a:pPr algn="l"/>
            <a:r>
              <a:rPr lang="en-US" sz="3600" b="1" dirty="0" smtClean="0"/>
              <a:t>Stage I</a:t>
            </a:r>
            <a:r>
              <a:rPr lang="en-US" sz="3600" dirty="0" smtClean="0"/>
              <a:t>-The </a:t>
            </a:r>
            <a:r>
              <a:rPr lang="en-US" sz="3600" dirty="0" smtClean="0"/>
              <a:t>Setup</a:t>
            </a:r>
            <a:br>
              <a:rPr lang="en-US" sz="3600" dirty="0" smtClean="0"/>
            </a:br>
            <a:r>
              <a:rPr lang="en-US" sz="3600" dirty="0"/>
              <a:t/>
            </a:r>
            <a:br>
              <a:rPr lang="en-US" sz="3600" dirty="0"/>
            </a:br>
            <a:r>
              <a:rPr lang="en-US" sz="2400" dirty="0" smtClean="0"/>
              <a:t> </a:t>
            </a:r>
            <a:br>
              <a:rPr lang="en-US" sz="2400" dirty="0" smtClean="0"/>
            </a:br>
            <a:r>
              <a:rPr lang="en-US" sz="3200" b="1" i="1" dirty="0" smtClean="0"/>
              <a:t>Gladiator</a:t>
            </a:r>
            <a:br>
              <a:rPr lang="en-US" sz="3200" b="1" i="1" dirty="0" smtClean="0"/>
            </a:br>
            <a:r>
              <a:rPr lang="en-US" sz="2400" dirty="0" smtClean="0"/>
              <a:t/>
            </a:r>
            <a:br>
              <a:rPr lang="en-US" sz="2400" dirty="0" smtClean="0"/>
            </a:br>
            <a:r>
              <a:rPr lang="en-US" sz="2400" dirty="0" smtClean="0">
                <a:effectLst/>
              </a:rPr>
              <a:t>Maximus</a:t>
            </a:r>
            <a:r>
              <a:rPr lang="en-US" sz="2400" dirty="0">
                <a:effectLst/>
              </a:rPr>
              <a:t>, Rome's most powerful, and most popular, general, leads his troops to victory in their final battle</a:t>
            </a:r>
            <a:r>
              <a:rPr lang="en-US" sz="2400" dirty="0" smtClean="0">
                <a:effectLst/>
              </a:rPr>
              <a:t>.  </a:t>
            </a:r>
            <a:br>
              <a:rPr lang="en-US" sz="2400" dirty="0" smtClean="0">
                <a:effectLst/>
              </a:rPr>
            </a:br>
            <a:r>
              <a:rPr lang="en-US" sz="2400" dirty="0">
                <a:effectLst/>
              </a:rPr>
              <a:t/>
            </a:r>
            <a:br>
              <a:rPr lang="en-US" sz="2400" dirty="0">
                <a:effectLst/>
              </a:rPr>
            </a:br>
            <a:r>
              <a:rPr lang="en-US" sz="2400" dirty="0" smtClean="0">
                <a:effectLst/>
              </a:rPr>
              <a:t/>
            </a:r>
            <a:br>
              <a:rPr lang="en-US" sz="2400" dirty="0" smtClean="0">
                <a:effectLst/>
              </a:rPr>
            </a:br>
            <a:r>
              <a:rPr lang="en-US" sz="2400" dirty="0" smtClean="0"/>
              <a:t/>
            </a:r>
            <a:br>
              <a:rPr lang="en-US" sz="2400" dirty="0" smtClean="0"/>
            </a:br>
            <a:r>
              <a:rPr lang="en-US" sz="2400" dirty="0" smtClean="0"/>
              <a:t> </a:t>
            </a:r>
            <a:endParaRPr lang="en-US" sz="2400" dirty="0"/>
          </a:p>
        </p:txBody>
      </p:sp>
      <p:pic>
        <p:nvPicPr>
          <p:cNvPr id="3" name="Picture 2" descr="http://www.screenplaymastery.com/Charts/stage1.gif"/>
          <p:cNvPicPr/>
          <p:nvPr/>
        </p:nvPicPr>
        <p:blipFill>
          <a:blip r:embed="rId2" cstate="print"/>
          <a:srcRect/>
          <a:stretch>
            <a:fillRect/>
          </a:stretch>
        </p:blipFill>
        <p:spPr bwMode="auto">
          <a:xfrm>
            <a:off x="990600" y="5181600"/>
            <a:ext cx="69723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099582"/>
          </a:xfrm>
        </p:spPr>
        <p:txBody>
          <a:bodyPr>
            <a:normAutofit fontScale="90000"/>
          </a:bodyPr>
          <a:lstStyle/>
          <a:p>
            <a:pPr algn="l"/>
            <a:r>
              <a:rPr lang="en-US" sz="3600" b="1" dirty="0" smtClean="0"/>
              <a:t>TURNING POINT #</a:t>
            </a:r>
            <a:r>
              <a:rPr lang="en-US" sz="3600" b="1" dirty="0" smtClean="0"/>
              <a:t>1</a:t>
            </a:r>
            <a:br>
              <a:rPr lang="en-US" sz="3600" b="1" dirty="0" smtClean="0"/>
            </a:br>
            <a:r>
              <a:rPr lang="en-US" sz="3600" b="1" dirty="0" smtClean="0"/>
              <a:t>The </a:t>
            </a:r>
            <a:r>
              <a:rPr lang="en-US" sz="3600" b="1" dirty="0" smtClean="0"/>
              <a:t>Opportunity </a:t>
            </a:r>
            <a:r>
              <a:rPr lang="en-US" sz="2400" b="1" dirty="0" smtClean="0"/>
              <a:t/>
            </a:r>
            <a:br>
              <a:rPr lang="en-US" sz="2400" b="1" dirty="0" smtClean="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200" dirty="0">
                <a:effectLst/>
              </a:rPr>
              <a:t>Maximus is offered a reward by Emperor Marcus Aurelius, and he says he wants to go home. </a:t>
            </a:r>
            <a:r>
              <a:rPr lang="en-US" sz="2400" dirty="0"/>
              <a:t/>
            </a:r>
            <a:br>
              <a:rPr lang="en-US" sz="2400" dirty="0"/>
            </a:br>
            <a:endParaRPr lang="en-US" sz="2400" dirty="0"/>
          </a:p>
        </p:txBody>
      </p:sp>
      <p:pic>
        <p:nvPicPr>
          <p:cNvPr id="3" name="Picture 2" descr="http://www.screenplaymastery.com/Charts/turningpt1.gif"/>
          <p:cNvPicPr/>
          <p:nvPr/>
        </p:nvPicPr>
        <p:blipFill>
          <a:blip r:embed="rId2" cstate="print"/>
          <a:srcRect/>
          <a:stretch>
            <a:fillRect/>
          </a:stretch>
        </p:blipFill>
        <p:spPr bwMode="auto">
          <a:xfrm>
            <a:off x="1371600" y="3962400"/>
            <a:ext cx="64770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937782"/>
          </a:xfrm>
        </p:spPr>
        <p:txBody>
          <a:bodyPr>
            <a:normAutofit/>
          </a:bodyPr>
          <a:lstStyle/>
          <a:p>
            <a:pPr algn="l"/>
            <a:r>
              <a:rPr lang="en-US" sz="3600" b="1" dirty="0" smtClean="0"/>
              <a:t>Stage II</a:t>
            </a:r>
            <a:r>
              <a:rPr lang="en-US" sz="3600" dirty="0" smtClean="0"/>
              <a:t>-The New Situation</a:t>
            </a:r>
            <a:br>
              <a:rPr lang="en-US" sz="3600" dirty="0" smtClean="0"/>
            </a:br>
            <a:r>
              <a:rPr lang="en-US" sz="3600" dirty="0" smtClean="0"/>
              <a:t/>
            </a:r>
            <a:br>
              <a:rPr lang="en-US" sz="3600" dirty="0" smtClean="0"/>
            </a:br>
            <a:r>
              <a:rPr lang="en-US" sz="3600" dirty="0"/>
              <a:t/>
            </a:r>
            <a:br>
              <a:rPr lang="en-US" sz="3600" dirty="0"/>
            </a:br>
            <a:r>
              <a:rPr lang="en-US" sz="2800" dirty="0" smtClean="0"/>
              <a:t/>
            </a:r>
            <a:br>
              <a:rPr lang="en-US" sz="2800" dirty="0" smtClean="0"/>
            </a:br>
            <a:r>
              <a:rPr lang="en-US" sz="2800" dirty="0">
                <a:effectLst/>
              </a:rPr>
              <a:t>Maximus is asked by the dying Emperor to take control of Rome and give it back to the people, in spite of the ambition of his son Commodus</a:t>
            </a:r>
            <a:endParaRPr lang="en-US" sz="2800" dirty="0"/>
          </a:p>
        </p:txBody>
      </p:sp>
      <p:pic>
        <p:nvPicPr>
          <p:cNvPr id="3" name="Picture 2" descr="http://www.screenplaymastery.com/Charts/stage2.gif"/>
          <p:cNvPicPr/>
          <p:nvPr/>
        </p:nvPicPr>
        <p:blipFill>
          <a:blip r:embed="rId2" cstate="print"/>
          <a:srcRect/>
          <a:stretch>
            <a:fillRect/>
          </a:stretch>
        </p:blipFill>
        <p:spPr bwMode="auto">
          <a:xfrm>
            <a:off x="1143000" y="5029200"/>
            <a:ext cx="6858000" cy="1290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480582"/>
          </a:xfrm>
        </p:spPr>
        <p:txBody>
          <a:bodyPr>
            <a:normAutofit fontScale="90000"/>
          </a:bodyPr>
          <a:lstStyle/>
          <a:p>
            <a:pPr algn="l"/>
            <a:r>
              <a:rPr lang="en-US" sz="3600" b="1" dirty="0" smtClean="0"/>
              <a:t>Turning Point #2</a:t>
            </a:r>
            <a:r>
              <a:rPr lang="en-US" sz="3600" dirty="0" smtClean="0"/>
              <a:t>-Change of Plans</a:t>
            </a:r>
            <a:br>
              <a:rPr lang="en-US" sz="3600" dirty="0" smtClean="0"/>
            </a:br>
            <a:r>
              <a:rPr lang="en-US" sz="3600" dirty="0" smtClean="0"/>
              <a:t/>
            </a:r>
            <a:br>
              <a:rPr lang="en-US" sz="3600" dirty="0" smtClean="0"/>
            </a:br>
            <a:r>
              <a:rPr lang="en-US" sz="3600" dirty="0" smtClean="0"/>
              <a:t/>
            </a:r>
            <a:br>
              <a:rPr lang="en-US" sz="3600" dirty="0" smtClean="0"/>
            </a:br>
            <a:r>
              <a:rPr lang="en-US" sz="2800" dirty="0">
                <a:effectLst/>
              </a:rPr>
              <a:t>Maximus, after learning that Commodus has murdered his father, vows to stop the new emperor and carry out Marcus Aurelius' wishes</a:t>
            </a:r>
            <a:r>
              <a:rPr lang="en-US" sz="2800" dirty="0" smtClean="0"/>
              <a:t>.</a:t>
            </a:r>
            <a:r>
              <a:rPr lang="en-US" sz="3600" dirty="0" smtClean="0"/>
              <a:t/>
            </a:r>
            <a:br>
              <a:rPr lang="en-US" sz="3600" dirty="0" smtClean="0"/>
            </a:br>
            <a:endParaRPr lang="en-US" sz="3600" dirty="0"/>
          </a:p>
        </p:txBody>
      </p:sp>
      <p:pic>
        <p:nvPicPr>
          <p:cNvPr id="3" name="Picture 2" descr="http://www.screenplaymastery.com/Charts/turningpt2.gif"/>
          <p:cNvPicPr/>
          <p:nvPr/>
        </p:nvPicPr>
        <p:blipFill>
          <a:blip r:embed="rId2" cstate="print"/>
          <a:srcRect/>
          <a:stretch>
            <a:fillRect/>
          </a:stretch>
        </p:blipFill>
        <p:spPr bwMode="auto">
          <a:xfrm>
            <a:off x="1219200" y="4038600"/>
            <a:ext cx="6400800" cy="137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947182"/>
          </a:xfrm>
        </p:spPr>
        <p:txBody>
          <a:bodyPr>
            <a:normAutofit/>
          </a:bodyPr>
          <a:lstStyle/>
          <a:p>
            <a:pPr algn="l"/>
            <a:r>
              <a:rPr lang="en-US" sz="3600" b="1" dirty="0" smtClean="0"/>
              <a:t>Stage III</a:t>
            </a:r>
            <a:r>
              <a:rPr lang="en-US" sz="3600" dirty="0" smtClean="0"/>
              <a:t>-Progress</a:t>
            </a:r>
            <a:br>
              <a:rPr lang="en-US" sz="3600" dirty="0" smtClean="0"/>
            </a:br>
            <a:r>
              <a:rPr lang="en-US" sz="3600" dirty="0" smtClean="0"/>
              <a:t/>
            </a:r>
            <a:br>
              <a:rPr lang="en-US" sz="3600" dirty="0" smtClean="0"/>
            </a:br>
            <a:r>
              <a:rPr lang="en-US" sz="2800" dirty="0">
                <a:effectLst/>
              </a:rPr>
              <a:t>Maximus is taken to be killed, escapes to find his family murdered, and is captured and sold to </a:t>
            </a:r>
            <a:r>
              <a:rPr lang="en-US" sz="2800" dirty="0" err="1">
                <a:effectLst/>
              </a:rPr>
              <a:t>Proximo</a:t>
            </a:r>
            <a:r>
              <a:rPr lang="en-US" sz="2800" dirty="0">
                <a:effectLst/>
              </a:rPr>
              <a:t>, who makes him a powerful gladiator</a:t>
            </a:r>
            <a:r>
              <a:rPr lang="en-US" sz="2800" dirty="0" smtClean="0"/>
              <a:t>.</a:t>
            </a:r>
            <a:endParaRPr lang="en-US" sz="2800" dirty="0"/>
          </a:p>
        </p:txBody>
      </p:sp>
      <p:pic>
        <p:nvPicPr>
          <p:cNvPr id="3" name="Picture 2" descr="http://www.screenplaymastery.com/Charts/stage3.gif"/>
          <p:cNvPicPr/>
          <p:nvPr/>
        </p:nvPicPr>
        <p:blipFill>
          <a:blip r:embed="rId2" cstate="print"/>
          <a:srcRect/>
          <a:stretch>
            <a:fillRect/>
          </a:stretch>
        </p:blipFill>
        <p:spPr bwMode="auto">
          <a:xfrm>
            <a:off x="1143000" y="4343400"/>
            <a:ext cx="6553200" cy="137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4013982"/>
          </a:xfrm>
        </p:spPr>
        <p:txBody>
          <a:bodyPr>
            <a:normAutofit fontScale="90000"/>
          </a:bodyPr>
          <a:lstStyle/>
          <a:p>
            <a:pPr algn="l"/>
            <a:r>
              <a:rPr lang="en-US" sz="4000" b="1" dirty="0" smtClean="0"/>
              <a:t>Turning Point #</a:t>
            </a:r>
            <a:r>
              <a:rPr lang="en-US" sz="4000" b="1" dirty="0" smtClean="0"/>
              <a:t>3</a:t>
            </a:r>
            <a:r>
              <a:rPr lang="en-US" sz="4000" dirty="0" smtClean="0"/>
              <a:t>-</a:t>
            </a:r>
            <a:br>
              <a:rPr lang="en-US" sz="4000" dirty="0" smtClean="0"/>
            </a:br>
            <a:r>
              <a:rPr lang="en-US" sz="4000" dirty="0" smtClean="0"/>
              <a:t>The </a:t>
            </a:r>
            <a:r>
              <a:rPr lang="en-US" sz="4000" dirty="0"/>
              <a:t>P</a:t>
            </a:r>
            <a:r>
              <a:rPr lang="en-US" sz="4000" dirty="0" smtClean="0"/>
              <a:t>oint </a:t>
            </a:r>
            <a:r>
              <a:rPr lang="en-US" sz="4000" dirty="0" smtClean="0"/>
              <a:t>of </a:t>
            </a:r>
            <a:r>
              <a:rPr lang="en-US" sz="4000" dirty="0" smtClean="0"/>
              <a:t>No </a:t>
            </a:r>
            <a:r>
              <a:rPr lang="en-US" sz="4000" dirty="0"/>
              <a:t>R</a:t>
            </a:r>
            <a:r>
              <a:rPr lang="en-US" sz="4000" dirty="0" smtClean="0"/>
              <a:t>eturn</a:t>
            </a:r>
            <a:r>
              <a:rPr lang="en-US" sz="3600" dirty="0" smtClean="0"/>
              <a:t/>
            </a:r>
            <a:br>
              <a:rPr lang="en-US" sz="3600" dirty="0" smtClean="0"/>
            </a:br>
            <a:r>
              <a:rPr lang="en-US" sz="3600" dirty="0" smtClean="0"/>
              <a:t/>
            </a:r>
            <a:br>
              <a:rPr lang="en-US" sz="3600" dirty="0" smtClean="0"/>
            </a:br>
            <a:r>
              <a:rPr lang="en-US" sz="3100" dirty="0">
                <a:effectLst/>
              </a:rPr>
              <a:t>Maximus arrives in Rome, determined to win the crowd as a Gladiator so he can destroy Commodus</a:t>
            </a:r>
            <a:r>
              <a:rPr lang="en-US" sz="3600" dirty="0" smtClean="0"/>
              <a:t/>
            </a:r>
            <a:br>
              <a:rPr lang="en-US" sz="3600" dirty="0" smtClean="0"/>
            </a:br>
            <a:r>
              <a:rPr lang="en-US" sz="3600" dirty="0" smtClean="0"/>
              <a:t/>
            </a:r>
            <a:br>
              <a:rPr lang="en-US" sz="3600" dirty="0" smtClean="0"/>
            </a:br>
            <a:endParaRPr lang="en-US" sz="3600" dirty="0"/>
          </a:p>
        </p:txBody>
      </p:sp>
      <p:pic>
        <p:nvPicPr>
          <p:cNvPr id="3" name="Picture 2" descr="http://www.screenplaymastery.com/Charts/turningpt3.gif"/>
          <p:cNvPicPr/>
          <p:nvPr/>
        </p:nvPicPr>
        <p:blipFill>
          <a:blip r:embed="rId2" cstate="print"/>
          <a:srcRect/>
          <a:stretch>
            <a:fillRect/>
          </a:stretch>
        </p:blipFill>
        <p:spPr bwMode="auto">
          <a:xfrm>
            <a:off x="990600" y="4495800"/>
            <a:ext cx="6934200" cy="137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3556782"/>
          </a:xfrm>
        </p:spPr>
        <p:txBody>
          <a:bodyPr>
            <a:normAutofit/>
          </a:bodyPr>
          <a:lstStyle/>
          <a:p>
            <a:pPr algn="l"/>
            <a:r>
              <a:rPr lang="en-US" sz="3600" dirty="0" smtClean="0"/>
              <a:t>Stage </a:t>
            </a:r>
            <a:r>
              <a:rPr lang="en-US" sz="3600" dirty="0" smtClean="0"/>
              <a:t>IV</a:t>
            </a:r>
            <a:br>
              <a:rPr lang="en-US" sz="3600" dirty="0" smtClean="0"/>
            </a:br>
            <a:r>
              <a:rPr lang="en-US" sz="3600" dirty="0" smtClean="0"/>
              <a:t>Complications </a:t>
            </a:r>
            <a:r>
              <a:rPr lang="en-US" sz="3600" dirty="0" smtClean="0"/>
              <a:t>and Higher Stakes</a:t>
            </a:r>
            <a:br>
              <a:rPr lang="en-US" sz="3600" dirty="0" smtClean="0"/>
            </a:br>
            <a:r>
              <a:rPr lang="en-US" sz="3100" dirty="0"/>
              <a:t/>
            </a:r>
            <a:br>
              <a:rPr lang="en-US" sz="3100" dirty="0"/>
            </a:br>
            <a:r>
              <a:rPr lang="en-US" sz="3100" dirty="0" smtClean="0"/>
              <a:t/>
            </a:r>
            <a:br>
              <a:rPr lang="en-US" sz="3100" dirty="0" smtClean="0"/>
            </a:br>
            <a:r>
              <a:rPr lang="en-US" sz="3600" dirty="0" smtClean="0"/>
              <a:t/>
            </a:r>
            <a:br>
              <a:rPr lang="en-US" sz="3600" dirty="0" smtClean="0"/>
            </a:br>
            <a:r>
              <a:rPr lang="en-US" sz="2800" dirty="0">
                <a:effectLst/>
              </a:rPr>
              <a:t>Maximus becomes a hero to the Roman people and reveals his true identity to Commodus. </a:t>
            </a:r>
            <a:r>
              <a:rPr lang="en-US" sz="2800" dirty="0" smtClean="0"/>
              <a:t>.</a:t>
            </a:r>
            <a:endParaRPr lang="en-US" sz="2800" dirty="0"/>
          </a:p>
        </p:txBody>
      </p:sp>
      <p:pic>
        <p:nvPicPr>
          <p:cNvPr id="3" name="Picture 2" descr="http://www.screenplaymastery.com/Charts/stage4.gif"/>
          <p:cNvPicPr/>
          <p:nvPr/>
        </p:nvPicPr>
        <p:blipFill>
          <a:blip r:embed="rId2" cstate="print"/>
          <a:srcRect/>
          <a:stretch>
            <a:fillRect/>
          </a:stretch>
        </p:blipFill>
        <p:spPr bwMode="auto">
          <a:xfrm>
            <a:off x="1066800" y="4343400"/>
            <a:ext cx="7162800" cy="1676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184</TotalTime>
  <Words>58</Words>
  <Application>Microsoft Office PowerPoint</Application>
  <PresentationFormat>On-screen Show (4:3)</PresentationFormat>
  <Paragraphs>13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Rockwell</vt:lpstr>
      <vt:lpstr>Wingdings 2</vt:lpstr>
      <vt:lpstr>Foundry</vt:lpstr>
      <vt:lpstr>Screenplay Structure</vt:lpstr>
      <vt:lpstr>Film stories portray heroes facing insurmountable obstacles as they pursue compelling objectives.  Plot structure-sequence of events that lead hero to objective.  Properly structured movie consists of six basic stages, defined by five key turning points in the film.</vt:lpstr>
      <vt:lpstr>Stage I-The Setup    Gladiator  Maximus, Rome's most powerful, and most popular, general, leads his troops to victory in their final battle.       </vt:lpstr>
      <vt:lpstr>TURNING POINT #1 The Opportunity     Maximus is offered a reward by Emperor Marcus Aurelius, and he says he wants to go home.  </vt:lpstr>
      <vt:lpstr>Stage II-The New Situation    Maximus is asked by the dying Emperor to take control of Rome and give it back to the people, in spite of the ambition of his son Commodus</vt:lpstr>
      <vt:lpstr>Turning Point #2-Change of Plans   Maximus, after learning that Commodus has murdered his father, vows to stop the new emperor and carry out Marcus Aurelius' wishes. </vt:lpstr>
      <vt:lpstr>Stage III-Progress  Maximus is taken to be killed, escapes to find his family murdered, and is captured and sold to Proximo, who makes him a powerful gladiator.</vt:lpstr>
      <vt:lpstr>Turning Point #3- The Point of No Return  Maximus arrives in Rome, determined to win the crowd as a Gladiator so he can destroy Commodus  </vt:lpstr>
      <vt:lpstr>Stage IV Complications and Higher Stakes    Maximus becomes a hero to the Roman people and reveals his true identity to Commodus. .</vt:lpstr>
      <vt:lpstr>Turning Point #4-The Major Setback  Maximus refuses to help the leader of the Senate, and Commodus plots to destroy both Maximus and the Senate.</vt:lpstr>
      <vt:lpstr>Stage V-The Final Push  Maximus conspires to escape from Proximo and lead his former troops against Commodus</vt:lpstr>
      <vt:lpstr>Turning Point #5-The Climax   Maximus has his final battle with Commodus in the arena.</vt:lpstr>
      <vt:lpstr>Stage VI-The Aftermath  Maximus is united with his family in death, and his body carried away in honor by the new leaders of the Roman republic.</vt:lpstr>
    </vt:vector>
  </TitlesOfParts>
  <Company>BOE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Screenplay Structure</dc:title>
  <dc:creator>ctryde</dc:creator>
  <cp:lastModifiedBy>faculty</cp:lastModifiedBy>
  <cp:revision>20</cp:revision>
  <dcterms:created xsi:type="dcterms:W3CDTF">2010-02-12T13:36:14Z</dcterms:created>
  <dcterms:modified xsi:type="dcterms:W3CDTF">2014-01-07T16:56:12Z</dcterms:modified>
</cp:coreProperties>
</file>