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6"/>
  </p:handoutMasterIdLst>
  <p:sldIdLst>
    <p:sldId id="280" r:id="rId2"/>
    <p:sldId id="274" r:id="rId3"/>
    <p:sldId id="304" r:id="rId4"/>
    <p:sldId id="281" r:id="rId5"/>
    <p:sldId id="282" r:id="rId6"/>
    <p:sldId id="283" r:id="rId7"/>
    <p:sldId id="284" r:id="rId8"/>
    <p:sldId id="305" r:id="rId9"/>
    <p:sldId id="285" r:id="rId10"/>
    <p:sldId id="286" r:id="rId11"/>
    <p:sldId id="306" r:id="rId12"/>
    <p:sldId id="258" r:id="rId13"/>
    <p:sldId id="287" r:id="rId14"/>
    <p:sldId id="288" r:id="rId15"/>
    <p:sldId id="260" r:id="rId16"/>
    <p:sldId id="278" r:id="rId17"/>
    <p:sldId id="307" r:id="rId18"/>
    <p:sldId id="277" r:id="rId19"/>
    <p:sldId id="290" r:id="rId20"/>
    <p:sldId id="289" r:id="rId21"/>
    <p:sldId id="291" r:id="rId22"/>
    <p:sldId id="295" r:id="rId23"/>
    <p:sldId id="296" r:id="rId24"/>
    <p:sldId id="298" r:id="rId25"/>
    <p:sldId id="257" r:id="rId26"/>
    <p:sldId id="300" r:id="rId27"/>
    <p:sldId id="270" r:id="rId28"/>
    <p:sldId id="266" r:id="rId29"/>
    <p:sldId id="268" r:id="rId30"/>
    <p:sldId id="275" r:id="rId31"/>
    <p:sldId id="269" r:id="rId32"/>
    <p:sldId id="301" r:id="rId33"/>
    <p:sldId id="302" r:id="rId34"/>
    <p:sldId id="303" r:id="rId3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90"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48" y="135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43BD18B-0AED-4A3E-BA1D-57656F9B8539}" type="datetimeFigureOut">
              <a:rPr lang="en-US"/>
              <a:pPr>
                <a:defRPr/>
              </a:pPr>
              <a:t>12/10/2014</a:t>
            </a:fld>
            <a:endParaRPr lang="en-US"/>
          </a:p>
        </p:txBody>
      </p:sp>
      <p:sp>
        <p:nvSpPr>
          <p:cNvPr id="44036"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518365-DAB4-4ED5-8562-80993B8C9064}" type="slidenum">
              <a:rPr lang="en-US"/>
              <a:pPr>
                <a:defRPr/>
              </a:pPr>
              <a:t>‹#›</a:t>
            </a:fld>
            <a:endParaRPr lang="en-US"/>
          </a:p>
        </p:txBody>
      </p:sp>
    </p:spTree>
    <p:extLst>
      <p:ext uri="{BB962C8B-B14F-4D97-AF65-F5344CB8AC3E}">
        <p14:creationId xmlns:p14="http://schemas.microsoft.com/office/powerpoint/2010/main" val="3703406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9226768F-4900-4DA3-AC31-C0A90EC8E86E}" type="datetimeFigureOut">
              <a:rPr lang="en-US"/>
              <a:pPr>
                <a:defRPr/>
              </a:pPr>
              <a:t>12/10/2014</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88405975-E02F-4B6E-B6FC-C172ABF3B9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8B0AF55-2B76-4FB2-AB4F-9FFADDC09512}" type="datetimeFigureOut">
              <a:rPr lang="en-US"/>
              <a:pPr>
                <a:defRPr/>
              </a:pPr>
              <a:t>12/10/2014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5049EA-80CA-4769-BF45-8198C07C72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AD5AF7C-D165-48F1-9BA6-E6EE7C4CEB10}" type="datetimeFigureOut">
              <a:rPr lang="en-US"/>
              <a:pPr>
                <a:defRPr/>
              </a:pPr>
              <a:t>12/10/2014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729A368-FEF2-43AA-AAF5-D7D419C898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en-US"/>
              <a:t>Click to edit Master title style</a:t>
            </a:r>
          </a:p>
        </p:txBody>
      </p:sp>
      <p:sp>
        <p:nvSpPr>
          <p:cNvPr id="3" name="Content Placeholder 2"/>
          <p:cNvSpPr>
            <a:spLocks noGrp="1"/>
          </p:cNvSpPr>
          <p:nvPr>
            <p:ph idx="1"/>
          </p:nvPr>
        </p:nvSpPr>
        <p:spPr>
          <a:xfrm>
            <a:off x="457200" y="1882775"/>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AEEACAE-1816-459F-BF37-22A22AC4563F}" type="datetimeFigureOut">
              <a:rPr lang="en-US"/>
              <a:pPr>
                <a:defRPr/>
              </a:pPr>
              <a:t>12/10/2014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B518063-C93E-49D7-B3EF-86FD97FF24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48F4C730-15C6-4762-BC56-0586B0504E54}" type="datetimeFigureOut">
              <a:rPr lang="en-US"/>
              <a:pPr>
                <a:defRPr/>
              </a:pPr>
              <a:t>12/10/2014</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3E5276-CC97-4912-BD34-6CF22F6C77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40C383BC-B394-4F1E-B291-67750C1CDCE5}" type="datetimeFigureOut">
              <a:rPr lang="en-US"/>
              <a:pPr>
                <a:defRPr/>
              </a:pPr>
              <a:t>12/10/2014</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76E8B7CB-12FA-48CF-997A-7BB2F1F14A2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F65D11-0239-44B6-8F11-A040ACF60291}" type="datetimeFigureOut">
              <a:rPr lang="en-US"/>
              <a:pPr>
                <a:defRPr/>
              </a:pPr>
              <a:t>12/10/2014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AF70E86-DD7C-4DDF-AEAE-009B5BA0D2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3A8FB84-5C73-4455-9D4B-3FD2B03F4366}" type="datetimeFigureOut">
              <a:rPr lang="en-US"/>
              <a:pPr>
                <a:defRPr/>
              </a:pPr>
              <a:t>12/10/2014</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5D895C57-024C-4AE9-B188-E7AE5951CDB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BF34A39-9F05-497B-8ABA-321F92806B5B}" type="datetimeFigureOut">
              <a:rPr lang="en-US"/>
              <a:pPr>
                <a:defRPr/>
              </a:pPr>
              <a:t>12/10/2014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FF0B040-0B11-4E20-A015-E2BF65F9F6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6CFE1DC-B087-4A62-B1EC-937FD46A903B}" type="datetimeFigureOut">
              <a:rPr lang="en-US"/>
              <a:pPr>
                <a:defRPr/>
              </a:pPr>
              <a:t>12/10/2014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A9972AE-BCAF-4AB0-83FD-2AFF810765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CB30B81B-56A3-4DFE-99C1-B065328C6B04}" type="datetimeFigureOut">
              <a:rPr lang="en-US"/>
              <a:pPr>
                <a:defRPr/>
              </a:pPr>
              <a:t>12/10/2014</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2112A4BA-4150-484E-944E-552A3319770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A7621DC3-4B5A-4BE1-A0E4-DD4A2C784619}" type="datetimeFigureOut">
              <a:rPr lang="en-US"/>
              <a:pPr>
                <a:defRPr/>
              </a:pPr>
              <a:t>12/10/2014</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2F306E42-66EE-4EEE-9091-C8156E5A40A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1EC2DEE4-4E70-422F-9B9D-C7438CEEC100}" type="datetimeFigureOut">
              <a:rPr lang="en-US"/>
              <a:pPr>
                <a:defRPr/>
              </a:pPr>
              <a:t>12/10/2014</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02D4BCA5-3EBE-4FA7-8D7C-236F8B98A1D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6" r:id="rId5"/>
    <p:sldLayoutId id="2147483671" r:id="rId6"/>
    <p:sldLayoutId id="2147483670" r:id="rId7"/>
    <p:sldLayoutId id="2147483677" r:id="rId8"/>
    <p:sldLayoutId id="2147483678" r:id="rId9"/>
    <p:sldLayoutId id="2147483669" r:id="rId10"/>
    <p:sldLayoutId id="2147483668" r:id="rId11"/>
    <p:sldLayoutId id="2147483667" r:id="rId12"/>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db.com/media/rm3529932800/tt0053125"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mdb.com/media/rm3623329024/tt0167260"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microsoft.com/office/2007/relationships/media" Target="../media/media3.wmv"/><Relationship Id="rId7" Type="http://schemas.openxmlformats.org/officeDocument/2006/relationships/image" Target="../media/image16.png"/><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video" Target="../media/media3.wm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5.wmv"/><Relationship Id="rId1" Type="http://schemas.microsoft.com/office/2007/relationships/media" Target="../media/media5.wmv"/><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wmv"/><Relationship Id="rId1" Type="http://schemas.microsoft.com/office/2007/relationships/media" Target="../media/media6.wmv"/><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imdb.com/media/rm2694742016/tt0068646"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mdb.com/media/rm3760954880/tt011125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E:\Film\MatchAction.wmv" TargetMode="External"/><Relationship Id="rId1" Type="http://schemas.openxmlformats.org/officeDocument/2006/relationships/video" Target="file:///E:\Film\GraphicMatch.wmv"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ideo" Target="file:///E:\Film\Overlap-MI2.wm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video" Target="file:///E:\Film\LongTake.wmv" TargetMode="Externa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video" Target="file:///E:\Film\Rhythm-DeconstructingHarry.wm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video" Target="file:///E:\Film\rhythm1-cries.wm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ideo" Target="file:///E:\Film\ryth-good.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mdb.com/media/rm1134460928/tt0045152"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imdb.com/media/rm661953536/tt02030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mdb.com/media/rm3030286336/tt003458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6000" dirty="0" smtClean="0"/>
              <a:t>Editing</a:t>
            </a:r>
            <a:endParaRPr lang="en-US" sz="6000" dirty="0"/>
          </a:p>
        </p:txBody>
      </p:sp>
      <p:pic>
        <p:nvPicPr>
          <p:cNvPr id="15362" name="Picture 4" descr="bonnie_clyde_465x402"/>
          <p:cNvPicPr>
            <a:picLocks noChangeAspect="1" noChangeArrowheads="1"/>
          </p:cNvPicPr>
          <p:nvPr/>
        </p:nvPicPr>
        <p:blipFill>
          <a:blip r:embed="rId2" cstate="print"/>
          <a:srcRect/>
          <a:stretch>
            <a:fillRect/>
          </a:stretch>
        </p:blipFill>
        <p:spPr bwMode="auto">
          <a:xfrm>
            <a:off x="533400" y="2209800"/>
            <a:ext cx="3260725" cy="2819400"/>
          </a:xfrm>
          <a:prstGeom prst="rect">
            <a:avLst/>
          </a:prstGeom>
          <a:noFill/>
          <a:ln w="9525">
            <a:noFill/>
            <a:miter lim="800000"/>
            <a:headEnd/>
            <a:tailEnd/>
          </a:ln>
        </p:spPr>
      </p:pic>
      <p:graphicFrame>
        <p:nvGraphicFramePr>
          <p:cNvPr id="6" name="Table 5"/>
          <p:cNvGraphicFramePr>
            <a:graphicFrameLocks noGrp="1"/>
          </p:cNvGraphicFramePr>
          <p:nvPr/>
        </p:nvGraphicFramePr>
        <p:xfrm>
          <a:off x="720725" y="5229225"/>
          <a:ext cx="2859110" cy="450760"/>
        </p:xfrm>
        <a:graphic>
          <a:graphicData uri="http://schemas.openxmlformats.org/drawingml/2006/table">
            <a:tbl>
              <a:tblPr/>
              <a:tblGrid>
                <a:gridCol w="2859110"/>
              </a:tblGrid>
              <a:tr h="450760">
                <a:tc>
                  <a:txBody>
                    <a:bodyPr/>
                    <a:lstStyle/>
                    <a:p>
                      <a:r>
                        <a:rPr lang="en-US" b="1" i="1" dirty="0" smtClean="0"/>
                        <a:t>Bonnie &amp; Clyde </a:t>
                      </a:r>
                      <a:r>
                        <a:rPr lang="en-US" dirty="0" smtClean="0"/>
                        <a:t>(1967)</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5369" name="Picture 2" descr="North by Northwest Poster">
            <a:hlinkClick r:id="rId3"/>
          </p:cNvPr>
          <p:cNvPicPr>
            <a:picLocks noChangeAspect="1" noChangeArrowheads="1"/>
          </p:cNvPicPr>
          <p:nvPr/>
        </p:nvPicPr>
        <p:blipFill>
          <a:blip r:embed="rId4" cstate="print"/>
          <a:srcRect/>
          <a:stretch>
            <a:fillRect/>
          </a:stretch>
        </p:blipFill>
        <p:spPr bwMode="auto">
          <a:xfrm>
            <a:off x="4953000" y="1600200"/>
            <a:ext cx="3200400" cy="4217988"/>
          </a:xfrm>
          <a:prstGeom prst="rect">
            <a:avLst/>
          </a:prstGeom>
          <a:noFill/>
          <a:ln w="9525">
            <a:noFill/>
            <a:miter lim="800000"/>
            <a:headEnd/>
            <a:tailEnd/>
          </a:ln>
        </p:spPr>
      </p:pic>
      <p:graphicFrame>
        <p:nvGraphicFramePr>
          <p:cNvPr id="8" name="Table 7"/>
          <p:cNvGraphicFramePr>
            <a:graphicFrameLocks noGrp="1"/>
          </p:cNvGraphicFramePr>
          <p:nvPr/>
        </p:nvGraphicFramePr>
        <p:xfrm>
          <a:off x="5073650" y="5949950"/>
          <a:ext cx="3013656" cy="502276"/>
        </p:xfrm>
        <a:graphic>
          <a:graphicData uri="http://schemas.openxmlformats.org/drawingml/2006/table">
            <a:tbl>
              <a:tblPr/>
              <a:tblGrid>
                <a:gridCol w="3013656"/>
              </a:tblGrid>
              <a:tr h="502276">
                <a:tc>
                  <a:txBody>
                    <a:bodyPr/>
                    <a:lstStyle/>
                    <a:p>
                      <a:r>
                        <a:rPr lang="en-US" sz="1600" b="1" i="1" dirty="0" smtClean="0"/>
                        <a:t>North by Northwest </a:t>
                      </a:r>
                      <a:r>
                        <a:rPr lang="en-US" sz="1600" dirty="0" smtClean="0"/>
                        <a:t>(1959)</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8288"/>
            <a:ext cx="8229600" cy="2246312"/>
          </a:xfrm>
        </p:spPr>
        <p:txBody>
          <a:bodyPr>
            <a:normAutofit fontScale="90000"/>
          </a:bodyPr>
          <a:lstStyle/>
          <a:p>
            <a:pPr>
              <a:defRPr/>
            </a:pPr>
            <a:r>
              <a:rPr lang="en-US" sz="2800" b="1" i="1" dirty="0" smtClean="0">
                <a:solidFill>
                  <a:schemeClr val="accent1">
                    <a:tint val="83000"/>
                    <a:satMod val="150000"/>
                  </a:schemeClr>
                </a:solidFill>
              </a:rPr>
              <a:t>Fade-</a:t>
            </a:r>
            <a:r>
              <a:rPr lang="en-US" sz="2800" dirty="0" smtClean="0">
                <a:solidFill>
                  <a:schemeClr val="accent1">
                    <a:tint val="83000"/>
                    <a:satMod val="150000"/>
                  </a:schemeClr>
                </a:solidFill>
              </a:rPr>
              <a:t>end of a shot </a:t>
            </a:r>
            <a:r>
              <a:rPr lang="en-US" sz="2800" dirty="0" smtClean="0">
                <a:solidFill>
                  <a:schemeClr val="accent1">
                    <a:tint val="83000"/>
                    <a:satMod val="150000"/>
                  </a:schemeClr>
                </a:solidFill>
              </a:rPr>
              <a:t>fading </a:t>
            </a:r>
            <a:r>
              <a:rPr lang="en-US" sz="2800" dirty="0" smtClean="0">
                <a:solidFill>
                  <a:schemeClr val="accent1">
                    <a:tint val="83000"/>
                    <a:satMod val="150000"/>
                  </a:schemeClr>
                </a:solidFill>
              </a:rPr>
              <a:t>out to an empty screen (usually black); </a:t>
            </a:r>
            <a:r>
              <a:rPr lang="en-US" sz="2800" dirty="0" smtClean="0">
                <a:solidFill>
                  <a:schemeClr val="accent1">
                    <a:tint val="83000"/>
                    <a:satMod val="150000"/>
                  </a:schemeClr>
                </a:solidFill>
              </a:rPr>
              <a:t>brief </a:t>
            </a:r>
            <a:r>
              <a:rPr lang="en-US" sz="2800" dirty="0" smtClean="0">
                <a:solidFill>
                  <a:schemeClr val="accent1">
                    <a:tint val="83000"/>
                    <a:satMod val="150000"/>
                  </a:schemeClr>
                </a:solidFill>
              </a:rPr>
              <a:t>pause; </a:t>
            </a:r>
            <a:r>
              <a:rPr lang="en-US" sz="2800" dirty="0" smtClean="0">
                <a:solidFill>
                  <a:schemeClr val="accent1">
                    <a:tint val="83000"/>
                    <a:satMod val="150000"/>
                  </a:schemeClr>
                </a:solidFill>
              </a:rPr>
              <a:t>fade </a:t>
            </a:r>
            <a:r>
              <a:rPr lang="en-US" sz="2800" dirty="0" smtClean="0">
                <a:solidFill>
                  <a:schemeClr val="accent1">
                    <a:tint val="83000"/>
                    <a:satMod val="150000"/>
                  </a:schemeClr>
                </a:solidFill>
              </a:rPr>
              <a:t>in introduces the next shot.  </a:t>
            </a:r>
            <a:r>
              <a:rPr lang="en-US" sz="2800" b="1" dirty="0" smtClean="0">
                <a:solidFill>
                  <a:schemeClr val="accent1">
                    <a:tint val="83000"/>
                    <a:satMod val="150000"/>
                  </a:schemeClr>
                </a:solidFill>
              </a:rPr>
              <a:t/>
            </a:r>
            <a:br>
              <a:rPr lang="en-US" sz="2800" b="1" dirty="0" smtClean="0">
                <a:solidFill>
                  <a:schemeClr val="accent1">
                    <a:tint val="83000"/>
                    <a:satMod val="150000"/>
                  </a:schemeClr>
                </a:solidFill>
              </a:rPr>
            </a:br>
            <a:r>
              <a:rPr lang="en-US" sz="2800" b="1" dirty="0">
                <a:solidFill>
                  <a:schemeClr val="accent1">
                    <a:tint val="83000"/>
                    <a:satMod val="150000"/>
                  </a:schemeClr>
                </a:solidFill>
              </a:rPr>
              <a:t/>
            </a:r>
            <a:br>
              <a:rPr lang="en-US" sz="2800" b="1" dirty="0">
                <a:solidFill>
                  <a:schemeClr val="accent1">
                    <a:tint val="83000"/>
                    <a:satMod val="150000"/>
                  </a:schemeClr>
                </a:solidFill>
              </a:rPr>
            </a:br>
            <a:r>
              <a:rPr lang="en-US" sz="2800" b="1" dirty="0" smtClean="0">
                <a:solidFill>
                  <a:schemeClr val="accent1">
                    <a:tint val="83000"/>
                    <a:satMod val="150000"/>
                  </a:schemeClr>
                </a:solidFill>
              </a:rPr>
              <a:t>CODE: </a:t>
            </a:r>
            <a:r>
              <a:rPr lang="en-US" sz="2800" b="1" dirty="0" smtClean="0">
                <a:solidFill>
                  <a:schemeClr val="accent1">
                    <a:tint val="83000"/>
                    <a:satMod val="150000"/>
                  </a:schemeClr>
                </a:solidFill>
              </a:rPr>
              <a:t>Substantial </a:t>
            </a:r>
            <a:r>
              <a:rPr lang="en-US" sz="2800" b="1" dirty="0" smtClean="0">
                <a:solidFill>
                  <a:schemeClr val="accent1">
                    <a:tint val="83000"/>
                    <a:satMod val="150000"/>
                  </a:schemeClr>
                </a:solidFill>
              </a:rPr>
              <a:t>shift in time</a:t>
            </a:r>
            <a:r>
              <a:rPr lang="en-US" sz="2800" b="1" dirty="0" smtClean="0">
                <a:solidFill>
                  <a:schemeClr val="accent1">
                    <a:tint val="83000"/>
                    <a:satMod val="150000"/>
                  </a:schemeClr>
                </a:solidFill>
              </a:rPr>
              <a:t>.</a:t>
            </a:r>
            <a:r>
              <a:rPr lang="en-US" sz="2800" b="1" dirty="0" smtClean="0">
                <a:solidFill>
                  <a:schemeClr val="accent1">
                    <a:tint val="83000"/>
                    <a:satMod val="150000"/>
                  </a:schemeClr>
                </a:solidFill>
              </a:rPr>
              <a:t/>
            </a:r>
            <a:br>
              <a:rPr lang="en-US" sz="2800" b="1" dirty="0" smtClean="0">
                <a:solidFill>
                  <a:schemeClr val="accent1">
                    <a:tint val="83000"/>
                    <a:satMod val="150000"/>
                  </a:schemeClr>
                </a:solidFill>
              </a:rPr>
            </a:br>
            <a:endParaRPr lang="en-US" sz="2800" b="1" dirty="0"/>
          </a:p>
        </p:txBody>
      </p:sp>
      <p:pic>
        <p:nvPicPr>
          <p:cNvPr id="22530" name="Picture 2" descr="The Lord of the Rings: The Return of the King Poster">
            <a:hlinkClick r:id="rId2"/>
          </p:cNvPr>
          <p:cNvPicPr>
            <a:picLocks noChangeAspect="1" noChangeArrowheads="1"/>
          </p:cNvPicPr>
          <p:nvPr/>
        </p:nvPicPr>
        <p:blipFill>
          <a:blip r:embed="rId3" cstate="print"/>
          <a:srcRect/>
          <a:stretch>
            <a:fillRect/>
          </a:stretch>
        </p:blipFill>
        <p:spPr bwMode="auto">
          <a:xfrm>
            <a:off x="609600" y="2667000"/>
            <a:ext cx="2743200" cy="3733800"/>
          </a:xfrm>
          <a:prstGeom prst="rect">
            <a:avLst/>
          </a:prstGeom>
          <a:noFill/>
          <a:ln w="9525">
            <a:noFill/>
            <a:miter lim="800000"/>
            <a:headEnd/>
            <a:tailEnd/>
          </a:ln>
        </p:spPr>
      </p:pic>
      <p:graphicFrame>
        <p:nvGraphicFramePr>
          <p:cNvPr id="6" name="Table 5"/>
          <p:cNvGraphicFramePr>
            <a:graphicFrameLocks noGrp="1"/>
          </p:cNvGraphicFramePr>
          <p:nvPr/>
        </p:nvGraphicFramePr>
        <p:xfrm>
          <a:off x="3657600" y="3962400"/>
          <a:ext cx="4675031" cy="914400"/>
        </p:xfrm>
        <a:graphic>
          <a:graphicData uri="http://schemas.openxmlformats.org/drawingml/2006/table">
            <a:tbl>
              <a:tblPr/>
              <a:tblGrid>
                <a:gridCol w="4675031"/>
              </a:tblGrid>
              <a:tr h="721217">
                <a:tc>
                  <a:txBody>
                    <a:bodyPr/>
                    <a:lstStyle/>
                    <a:p>
                      <a:pPr algn="ctr"/>
                      <a:r>
                        <a:rPr lang="en-US" b="1" i="1" dirty="0" smtClean="0"/>
                        <a:t>The Lord of the Rings: </a:t>
                      </a:r>
                    </a:p>
                    <a:p>
                      <a:pPr algn="ctr"/>
                      <a:r>
                        <a:rPr lang="en-US" b="1" i="1" dirty="0" smtClean="0"/>
                        <a:t>The Return</a:t>
                      </a:r>
                      <a:r>
                        <a:rPr lang="en-US" b="1" i="1" baseline="0" dirty="0" smtClean="0"/>
                        <a:t> of the King</a:t>
                      </a:r>
                    </a:p>
                    <a:p>
                      <a:pPr algn="ctr"/>
                      <a:r>
                        <a:rPr lang="en-US" b="1" i="1" baseline="0" dirty="0" smtClean="0"/>
                        <a:t> </a:t>
                      </a:r>
                      <a:r>
                        <a:rPr lang="en-US" baseline="0" dirty="0" smtClean="0"/>
                        <a:t>(2003)</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rPr>
              <a:t>Other Visual Transitions</a:t>
            </a:r>
            <a:endParaRPr lang="en-US" b="1" dirty="0">
              <a:effectLst/>
            </a:endParaRPr>
          </a:p>
        </p:txBody>
      </p:sp>
      <p:pic>
        <p:nvPicPr>
          <p:cNvPr id="1026" name="Picture 2" descr="http://s3.amazonaws.com/auteurs_production/post_images/2694/MPOTW_Best2010_3.jpg?1293805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75" y="2590800"/>
            <a:ext cx="238680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creativebloq.futurecdn.net/sites/creativebloq.com/files/articles/article/2012/07/postersil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722" y="2590800"/>
            <a:ext cx="2398556" cy="35552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uteursnotebook.s3.amazonaws.com/multiple%20images/MPOTW/3_40_year_old_virgin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716" y="2544466"/>
            <a:ext cx="2431960" cy="359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2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018506"/>
          </a:xfrm>
        </p:spPr>
        <p:txBody>
          <a:bodyPr/>
          <a:lstStyle/>
          <a:p>
            <a:pPr marL="484632" indent="0" eaLnBrk="1" fontAlgn="auto" hangingPunct="1">
              <a:spcAft>
                <a:spcPts val="0"/>
              </a:spcAft>
              <a:defRPr/>
            </a:pPr>
            <a:r>
              <a:rPr lang="en-US" sz="2800" b="1" dirty="0" smtClean="0">
                <a:solidFill>
                  <a:schemeClr val="accent1">
                    <a:tint val="83000"/>
                    <a:satMod val="150000"/>
                  </a:schemeClr>
                </a:solidFill>
              </a:rPr>
              <a:t>CUT-IN, CUT AWAY-An instantaneous shift from a distant framing to a closer view of some portion of the same space, and vice versa.</a:t>
            </a:r>
            <a:endParaRPr lang="en-US" sz="2800" dirty="0">
              <a:solidFill>
                <a:schemeClr val="accent1">
                  <a:tint val="83000"/>
                  <a:satMod val="150000"/>
                </a:schemeClr>
              </a:solidFill>
            </a:endParaRPr>
          </a:p>
        </p:txBody>
      </p:sp>
      <p:pic>
        <p:nvPicPr>
          <p:cNvPr id="3" name="CutIn-danc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7200" y="3486150"/>
            <a:ext cx="3657600" cy="2743200"/>
          </a:xfrm>
          <a:prstGeom prst="rect">
            <a:avLst/>
          </a:prstGeom>
        </p:spPr>
      </p:pic>
      <p:pic>
        <p:nvPicPr>
          <p:cNvPr id="4" name="CutOut-dancer">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105400" y="3486150"/>
            <a:ext cx="3581400" cy="26860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2093912"/>
          </a:xfrm>
        </p:spPr>
        <p:txBody>
          <a:bodyPr>
            <a:normAutofit fontScale="90000"/>
          </a:bodyPr>
          <a:lstStyle/>
          <a:p>
            <a:pPr>
              <a:defRPr/>
            </a:pPr>
            <a:r>
              <a:rPr lang="en-US" b="1" i="1" dirty="0" smtClean="0"/>
              <a:t>Iris</a:t>
            </a:r>
            <a:r>
              <a:rPr lang="en-US" dirty="0" smtClean="0"/>
              <a:t>-</a:t>
            </a:r>
            <a:r>
              <a:rPr lang="en-US" b="1" dirty="0" smtClean="0"/>
              <a:t>circle in middle of screen used to </a:t>
            </a:r>
            <a:r>
              <a:rPr lang="en-US" b="1" dirty="0" smtClean="0"/>
              <a:t>shift or change </a:t>
            </a:r>
            <a:r>
              <a:rPr lang="en-US" b="1" dirty="0" smtClean="0"/>
              <a:t>scene of focus; very old school</a:t>
            </a:r>
            <a:endParaRPr lang="en-US" b="1" dirty="0"/>
          </a:p>
        </p:txBody>
      </p:sp>
      <p:pic>
        <p:nvPicPr>
          <p:cNvPr id="4" name="Iris-Neighbor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90800" y="2895600"/>
            <a:ext cx="3962400" cy="2971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Grp="1"/>
          </p:cNvSpPr>
          <p:nvPr>
            <p:ph type="title"/>
          </p:nvPr>
        </p:nvSpPr>
        <p:spPr bwMode="auto">
          <a:xfrm>
            <a:off x="457200" y="268288"/>
            <a:ext cx="8229600" cy="2932112"/>
          </a:xfrm>
        </p:spPr>
        <p:txBody>
          <a:bodyPr wrap="square" lIns="91440" tIns="45720" rIns="91440" bIns="45720" numCol="1" anchorCtr="0" compatLnSpc="1">
            <a:prstTxWarp prst="textNoShape">
              <a:avLst/>
            </a:prstTxWarp>
            <a:normAutofit fontScale="90000"/>
          </a:bodyPr>
          <a:lstStyle/>
          <a:p>
            <a:pPr>
              <a:defRPr/>
            </a:pPr>
            <a:r>
              <a:rPr lang="en-US" sz="2800" b="1" i="1" dirty="0" smtClean="0">
                <a:ln>
                  <a:noFill/>
                </a:ln>
                <a:effectLst/>
              </a:rPr>
              <a:t>THE WIPE</a:t>
            </a:r>
            <a:r>
              <a:rPr lang="en-US" sz="2800" dirty="0" smtClean="0">
                <a:ln>
                  <a:noFill/>
                </a:ln>
                <a:effectLst/>
              </a:rPr>
              <a:t>-</a:t>
            </a:r>
            <a:r>
              <a:rPr lang="en-US" sz="2800" b="1" dirty="0" smtClean="0"/>
              <a:t>A solid line will travel across the screen, sometimes vertically, sometimes horizontally.  As it moves, it pushes one shot off the screen to reveal another.  Aggressive, highly visible form of edit, unlike the fade or dissolve.</a:t>
            </a:r>
            <a:r>
              <a:rPr lang="en-US" dirty="0" smtClean="0"/>
              <a:t/>
            </a:r>
            <a:br>
              <a:rPr lang="en-US" dirty="0" smtClean="0"/>
            </a:br>
            <a:endParaRPr lang="en-US" dirty="0" smtClean="0">
              <a:ln>
                <a:noFill/>
              </a:ln>
              <a:effectLst/>
            </a:endParaRPr>
          </a:p>
        </p:txBody>
      </p:sp>
      <p:pic>
        <p:nvPicPr>
          <p:cNvPr id="2" name="Wipe-SevenSamura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76500" y="2895600"/>
            <a:ext cx="4191000" cy="31432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81000"/>
            <a:ext cx="8229600" cy="6073808"/>
          </a:xfrm>
        </p:spPr>
        <p:txBody>
          <a:bodyPr/>
          <a:lstStyle/>
          <a:p>
            <a:r>
              <a:rPr lang="en-US" sz="3200" b="1" i="1" dirty="0" smtClean="0">
                <a:solidFill>
                  <a:schemeClr val="accent1">
                    <a:tint val="83000"/>
                    <a:satMod val="150000"/>
                  </a:schemeClr>
                </a:solidFill>
              </a:rPr>
              <a:t>Jump Cut</a:t>
            </a:r>
            <a:r>
              <a:rPr lang="en-US" sz="3200" b="1" dirty="0" smtClean="0">
                <a:solidFill>
                  <a:schemeClr val="accent1">
                    <a:tint val="83000"/>
                    <a:satMod val="150000"/>
                  </a:schemeClr>
                </a:solidFill>
              </a:rPr>
              <a:t>-</a:t>
            </a:r>
            <a:r>
              <a:rPr lang="en-US" sz="3200" dirty="0" smtClean="0">
                <a:solidFill>
                  <a:schemeClr val="accent1">
                    <a:tint val="83000"/>
                    <a:satMod val="150000"/>
                  </a:schemeClr>
                </a:solidFill>
              </a:rPr>
              <a:t>Leaving a gap (i.e., leaving out frames) in an otherwise continuous shot. The gap will make the picture "jump.“  Can make a scene go faster or create a rough, jagged rhythm</a:t>
            </a:r>
            <a:r>
              <a:rPr lang="en-US" sz="3200" dirty="0" smtClean="0">
                <a:solidFill>
                  <a:schemeClr val="accent1">
                    <a:tint val="83000"/>
                    <a:satMod val="150000"/>
                  </a:schemeClr>
                </a:solidFill>
              </a:rPr>
              <a:t>.</a:t>
            </a:r>
          </a:p>
          <a:p>
            <a:endParaRPr lang="en-US" sz="3200" dirty="0">
              <a:solidFill>
                <a:schemeClr val="accent1">
                  <a:tint val="83000"/>
                  <a:satMod val="150000"/>
                </a:schemeClr>
              </a:solidFill>
            </a:endParaRPr>
          </a:p>
          <a:p>
            <a:endParaRPr lang="en-US" dirty="0" smtClean="0"/>
          </a:p>
          <a:p>
            <a:endParaRPr lang="en-US" dirty="0"/>
          </a:p>
        </p:txBody>
      </p:sp>
      <p:pic>
        <p:nvPicPr>
          <p:cNvPr id="5" name="JumpCut-danc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51594" y="3124200"/>
            <a:ext cx="4440811" cy="33306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bwMode="auto">
          <a:xfrm>
            <a:off x="457200" y="268288"/>
            <a:ext cx="8229600" cy="2322512"/>
          </a:xfrm>
          <a:noFill/>
        </p:spPr>
        <p:txBody>
          <a:bodyPr wrap="square" lIns="91440" tIns="45720" rIns="91440" bIns="45720" numCol="1" anchorCtr="0" compatLnSpc="1">
            <a:prstTxWarp prst="textNoShape">
              <a:avLst/>
            </a:prstTxWarp>
            <a:normAutofit/>
          </a:bodyPr>
          <a:lstStyle/>
          <a:p>
            <a:pPr algn="ctr"/>
            <a:r>
              <a:rPr lang="en-US" sz="3200" dirty="0" smtClean="0">
                <a:ln>
                  <a:noFill/>
                </a:ln>
                <a:effectLst/>
              </a:rPr>
              <a:t>FUNCTIONS OF </a:t>
            </a:r>
            <a:r>
              <a:rPr lang="en-US" sz="3200" dirty="0" smtClean="0">
                <a:ln>
                  <a:noFill/>
                </a:ln>
                <a:effectLst/>
              </a:rPr>
              <a:t>EDITING</a:t>
            </a:r>
            <a:br>
              <a:rPr lang="en-US" sz="3200" dirty="0" smtClean="0">
                <a:ln>
                  <a:noFill/>
                </a:ln>
                <a:effectLst/>
              </a:rPr>
            </a:br>
            <a:r>
              <a:rPr lang="en-US" sz="2000" dirty="0">
                <a:ln>
                  <a:noFill/>
                </a:ln>
                <a:effectLst/>
              </a:rPr>
              <a:t/>
            </a:r>
            <a:br>
              <a:rPr lang="en-US" sz="2000" dirty="0">
                <a:ln>
                  <a:noFill/>
                </a:ln>
                <a:effectLst/>
              </a:rPr>
            </a:br>
            <a:r>
              <a:rPr lang="en-US" sz="2400" dirty="0">
                <a:ln>
                  <a:noFill/>
                </a:ln>
                <a:effectLst/>
              </a:rPr>
              <a:t>E</a:t>
            </a:r>
            <a:r>
              <a:rPr lang="en-US" sz="2400" dirty="0" smtClean="0">
                <a:ln>
                  <a:noFill/>
                </a:ln>
                <a:effectLst/>
              </a:rPr>
              <a:t>ditor</a:t>
            </a:r>
            <a:r>
              <a:rPr lang="en-US" sz="2400" dirty="0" smtClean="0">
                <a:ln>
                  <a:noFill/>
                </a:ln>
                <a:effectLst/>
              </a:rPr>
              <a:t>, with direct involvement of director, combines shots to create narrative and expressive effects</a:t>
            </a:r>
          </a:p>
        </p:txBody>
      </p:sp>
      <p:sp>
        <p:nvSpPr>
          <p:cNvPr id="26626" name="Rectangle 3"/>
          <p:cNvSpPr>
            <a:spLocks noGrp="1"/>
          </p:cNvSpPr>
          <p:nvPr>
            <p:ph type="body" idx="4294967295"/>
          </p:nvPr>
        </p:nvSpPr>
        <p:spPr>
          <a:xfrm>
            <a:off x="493594" y="3276600"/>
            <a:ext cx="8229600" cy="2720975"/>
          </a:xfrm>
        </p:spPr>
        <p:txBody>
          <a:bodyPr/>
          <a:lstStyle/>
          <a:p>
            <a:pPr marL="579437" indent="-514350" algn="ctr">
              <a:buAutoNum type="arabicPeriod"/>
            </a:pPr>
            <a:r>
              <a:rPr lang="en-US" b="1" dirty="0" smtClean="0"/>
              <a:t>Continuity</a:t>
            </a:r>
          </a:p>
          <a:p>
            <a:pPr marL="579437" indent="-514350" algn="ctr">
              <a:buAutoNum type="arabicPeriod"/>
            </a:pPr>
            <a:r>
              <a:rPr lang="en-US" dirty="0" smtClean="0"/>
              <a:t>Dramatic Focus</a:t>
            </a:r>
          </a:p>
          <a:p>
            <a:pPr marL="579437" indent="-514350" algn="ctr">
              <a:buAutoNum type="arabicPeriod"/>
            </a:pPr>
            <a:r>
              <a:rPr lang="en-US" dirty="0" smtClean="0"/>
              <a:t>Creating tempo and mood</a:t>
            </a:r>
          </a:p>
          <a:p>
            <a:pPr marL="579437" indent="-514350" algn="ctr">
              <a:buAutoNum type="arabicPeriod"/>
            </a:pPr>
            <a:r>
              <a:rPr lang="en-US" dirty="0" smtClean="0"/>
              <a:t>Narration and point-of-view</a:t>
            </a:r>
          </a:p>
          <a:p>
            <a:pPr marL="579437" indent="-514350">
              <a:buAutoNum type="arabicPeriod"/>
            </a:pPr>
            <a:endParaRPr lang="en-US" dirty="0" smtClean="0"/>
          </a:p>
          <a:p>
            <a:pPr marL="579437" indent="-514350">
              <a:buAutoNum type="arabicPeriod"/>
            </a:pPr>
            <a:endParaRPr lang="en-US" dirty="0" smtClean="0"/>
          </a:p>
          <a:p>
            <a:pPr marL="579437" indent="-514350">
              <a:buNone/>
            </a:pPr>
            <a:r>
              <a:rPr lang="en-US"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Continuity</a:t>
            </a:r>
            <a:endParaRPr lang="en-US" dirty="0"/>
          </a:p>
        </p:txBody>
      </p:sp>
      <p:sp>
        <p:nvSpPr>
          <p:cNvPr id="3" name="Content Placeholder 2"/>
          <p:cNvSpPr>
            <a:spLocks noGrp="1"/>
          </p:cNvSpPr>
          <p:nvPr>
            <p:ph idx="1"/>
          </p:nvPr>
        </p:nvSpPr>
        <p:spPr/>
        <p:txBody>
          <a:bodyPr/>
          <a:lstStyle/>
          <a:p>
            <a:r>
              <a:rPr lang="en-US" dirty="0" smtClean="0"/>
              <a:t>story </a:t>
            </a:r>
            <a:r>
              <a:rPr lang="en-US" dirty="0"/>
              <a:t>and images must move along in an orderly </a:t>
            </a:r>
            <a:r>
              <a:rPr lang="en-US" dirty="0" smtClean="0"/>
              <a:t>manner</a:t>
            </a:r>
          </a:p>
          <a:p>
            <a:r>
              <a:rPr lang="en-US" dirty="0" smtClean="0"/>
              <a:t>editors </a:t>
            </a:r>
            <a:r>
              <a:rPr lang="en-US" dirty="0"/>
              <a:t>join shots to emphasize the relationship of </a:t>
            </a:r>
            <a:r>
              <a:rPr lang="en-US" dirty="0" smtClean="0"/>
              <a:t>continuity and orderliness between </a:t>
            </a:r>
            <a:r>
              <a:rPr lang="en-US" dirty="0"/>
              <a:t>them</a:t>
            </a:r>
          </a:p>
          <a:p>
            <a:r>
              <a:rPr lang="en-US" dirty="0" smtClean="0"/>
              <a:t>controls </a:t>
            </a:r>
            <a:r>
              <a:rPr lang="en-US" dirty="0"/>
              <a:t>the character’s look, movement, etc. to maintain continuity</a:t>
            </a:r>
          </a:p>
          <a:p>
            <a:endParaRPr lang="en-US" dirty="0"/>
          </a:p>
        </p:txBody>
      </p:sp>
    </p:spTree>
    <p:extLst>
      <p:ext uri="{BB962C8B-B14F-4D97-AF65-F5344CB8AC3E}">
        <p14:creationId xmlns:p14="http://schemas.microsoft.com/office/powerpoint/2010/main" val="175878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153" y="457200"/>
            <a:ext cx="8062912" cy="823911"/>
          </a:xfrm>
        </p:spPr>
        <p:txBody>
          <a:bodyPr>
            <a:normAutofit/>
          </a:bodyPr>
          <a:lstStyle/>
          <a:p>
            <a:pPr algn="ctr"/>
            <a:r>
              <a:rPr lang="en-US" dirty="0"/>
              <a:t>2. Dramatic Focus </a:t>
            </a:r>
          </a:p>
        </p:txBody>
      </p:sp>
      <p:sp>
        <p:nvSpPr>
          <p:cNvPr id="25602" name="Rectangle 3"/>
          <p:cNvSpPr>
            <a:spLocks noGrp="1"/>
          </p:cNvSpPr>
          <p:nvPr>
            <p:ph type="subTitle" idx="1"/>
          </p:nvPr>
        </p:nvSpPr>
        <p:spPr>
          <a:xfrm>
            <a:off x="562153" y="1981200"/>
            <a:ext cx="8062912" cy="4419600"/>
          </a:xfrm>
        </p:spPr>
        <p:txBody>
          <a:bodyPr/>
          <a:lstStyle/>
          <a:p>
            <a:pPr>
              <a:buNone/>
            </a:pPr>
            <a:r>
              <a:rPr lang="en-US" b="1" i="1" dirty="0" smtClean="0"/>
              <a:t>	</a:t>
            </a:r>
          </a:p>
          <a:p>
            <a:pPr marL="457200" indent="-457200" algn="l">
              <a:buFont typeface="Arial" panose="020B0604020202020204" pitchFamily="34" charset="0"/>
              <a:buChar char="•"/>
            </a:pPr>
            <a:r>
              <a:rPr lang="en-US" dirty="0"/>
              <a:t>F</a:t>
            </a:r>
            <a:r>
              <a:rPr lang="en-US" dirty="0" smtClean="0"/>
              <a:t>ootage </a:t>
            </a:r>
            <a:r>
              <a:rPr lang="en-US" dirty="0" smtClean="0"/>
              <a:t>is cut to emphasize dramatic focus of the scene</a:t>
            </a:r>
          </a:p>
          <a:p>
            <a:pPr marL="457200" indent="-457200" algn="l">
              <a:buFont typeface="Arial" panose="020B0604020202020204" pitchFamily="34" charset="0"/>
              <a:buChar char="•"/>
            </a:pPr>
            <a:r>
              <a:rPr lang="en-US" dirty="0"/>
              <a:t>T</a:t>
            </a:r>
            <a:r>
              <a:rPr lang="en-US" dirty="0" smtClean="0"/>
              <a:t>he </a:t>
            </a:r>
            <a:r>
              <a:rPr lang="en-US" dirty="0" smtClean="0"/>
              <a:t>editor can improve an actor’s performance by deleting and joining shots</a:t>
            </a:r>
          </a:p>
          <a:p>
            <a:pPr marL="457200" indent="-457200" algn="l">
              <a:buFont typeface="Arial" panose="020B0604020202020204" pitchFamily="34" charset="0"/>
              <a:buChar char="•"/>
            </a:pPr>
            <a:r>
              <a:rPr lang="en-US" dirty="0"/>
              <a:t>T</a:t>
            </a:r>
            <a:r>
              <a:rPr lang="en-US" dirty="0" smtClean="0"/>
              <a:t>o </a:t>
            </a:r>
            <a:r>
              <a:rPr lang="en-US" dirty="0" smtClean="0"/>
              <a:t>find a dramatic focus the editor may</a:t>
            </a:r>
          </a:p>
          <a:p>
            <a:pPr algn="l">
              <a:buNone/>
            </a:pPr>
            <a:r>
              <a:rPr lang="en-US" dirty="0" smtClean="0"/>
              <a:t>	create scenes that did not exist in the</a:t>
            </a:r>
          </a:p>
          <a:p>
            <a:pPr algn="l">
              <a:buNone/>
            </a:pPr>
            <a:r>
              <a:rPr lang="en-US" dirty="0" smtClean="0"/>
              <a:t>	script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fmp_0297_annie_hall_1977"/>
          <p:cNvPicPr>
            <a:picLocks noChangeAspect="1" noChangeArrowheads="1"/>
          </p:cNvPicPr>
          <p:nvPr/>
        </p:nvPicPr>
        <p:blipFill>
          <a:blip r:embed="rId2" cstate="print"/>
          <a:srcRect/>
          <a:stretch>
            <a:fillRect/>
          </a:stretch>
        </p:blipFill>
        <p:spPr bwMode="auto">
          <a:xfrm>
            <a:off x="533400" y="1219200"/>
            <a:ext cx="3581400" cy="2687638"/>
          </a:xfrm>
          <a:prstGeom prst="rect">
            <a:avLst/>
          </a:prstGeom>
          <a:noFill/>
          <a:ln w="9525">
            <a:noFill/>
            <a:miter lim="800000"/>
            <a:headEnd/>
            <a:tailEnd/>
          </a:ln>
        </p:spPr>
      </p:pic>
      <p:pic>
        <p:nvPicPr>
          <p:cNvPr id="1026" name="Picture 2" descr="The Godfather Poster">
            <a:hlinkClick r:id="rId3"/>
          </p:cNvPr>
          <p:cNvPicPr>
            <a:picLocks noChangeAspect="1" noChangeArrowheads="1"/>
          </p:cNvPicPr>
          <p:nvPr/>
        </p:nvPicPr>
        <p:blipFill>
          <a:blip r:embed="rId4" cstate="print"/>
          <a:srcRect/>
          <a:stretch>
            <a:fillRect/>
          </a:stretch>
        </p:blipFill>
        <p:spPr bwMode="auto">
          <a:xfrm>
            <a:off x="4876800" y="533400"/>
            <a:ext cx="3124200" cy="4584108"/>
          </a:xfrm>
          <a:prstGeom prst="rect">
            <a:avLst/>
          </a:prstGeom>
          <a:noFill/>
        </p:spPr>
      </p:pic>
      <p:graphicFrame>
        <p:nvGraphicFramePr>
          <p:cNvPr id="6" name="Table 5"/>
          <p:cNvGraphicFramePr>
            <a:graphicFrameLocks noGrp="1"/>
          </p:cNvGraphicFramePr>
          <p:nvPr/>
        </p:nvGraphicFramePr>
        <p:xfrm>
          <a:off x="592428" y="4250028"/>
          <a:ext cx="3451538" cy="631065"/>
        </p:xfrm>
        <a:graphic>
          <a:graphicData uri="http://schemas.openxmlformats.org/drawingml/2006/table">
            <a:tbl>
              <a:tblPr/>
              <a:tblGrid>
                <a:gridCol w="3451538"/>
              </a:tblGrid>
              <a:tr h="631065">
                <a:tc>
                  <a:txBody>
                    <a:bodyPr/>
                    <a:lstStyle/>
                    <a:p>
                      <a:pPr algn="ctr"/>
                      <a:r>
                        <a:rPr lang="en-US" b="1" i="1" dirty="0" smtClean="0"/>
                        <a:t>Annie Hall </a:t>
                      </a:r>
                      <a:r>
                        <a:rPr lang="en-US" dirty="0" smtClean="0"/>
                        <a:t>(1977)</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nvGraphicFramePr>
        <p:xfrm>
          <a:off x="4876800" y="5486400"/>
          <a:ext cx="3206840" cy="676141"/>
        </p:xfrm>
        <a:graphic>
          <a:graphicData uri="http://schemas.openxmlformats.org/drawingml/2006/table">
            <a:tbl>
              <a:tblPr/>
              <a:tblGrid>
                <a:gridCol w="3206840"/>
              </a:tblGrid>
              <a:tr h="676141">
                <a:tc>
                  <a:txBody>
                    <a:bodyPr/>
                    <a:lstStyle/>
                    <a:p>
                      <a:pPr algn="ctr"/>
                      <a:r>
                        <a:rPr lang="en-US" b="1" i="1" dirty="0" smtClean="0"/>
                        <a:t>The Godfather </a:t>
                      </a:r>
                      <a:r>
                        <a:rPr lang="en-US" dirty="0" smtClean="0"/>
                        <a:t>(1972)</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bwMode="auto">
          <a:xfrm>
            <a:off x="457200" y="268288"/>
            <a:ext cx="8229600" cy="1712912"/>
          </a:xfrm>
        </p:spPr>
        <p:txBody>
          <a:bodyPr wrap="square" lIns="91440" tIns="45720" rIns="91440" bIns="45720" numCol="1" anchorCtr="0" compatLnSpc="1">
            <a:prstTxWarp prst="textNoShape">
              <a:avLst/>
            </a:prstTxWarp>
          </a:bodyPr>
          <a:lstStyle/>
          <a:p>
            <a:pPr>
              <a:defRPr/>
            </a:pPr>
            <a:r>
              <a:rPr lang="en-US" sz="3200" dirty="0" smtClean="0">
                <a:ln>
                  <a:noFill/>
                </a:ln>
                <a:effectLst/>
              </a:rPr>
              <a:t>EDITING-</a:t>
            </a:r>
            <a:r>
              <a:rPr lang="en-US" sz="3200" dirty="0" smtClean="0"/>
              <a:t>The work of splicing together shots to assemble the finished film</a:t>
            </a:r>
            <a:r>
              <a:rPr lang="en-US" sz="2800" dirty="0" smtClean="0"/>
              <a:t/>
            </a:r>
            <a:br>
              <a:rPr lang="en-US" sz="2800" dirty="0" smtClean="0"/>
            </a:br>
            <a:endParaRPr lang="en-US" sz="2800" dirty="0" smtClean="0">
              <a:ln>
                <a:noFill/>
              </a:ln>
              <a:effectLst/>
            </a:endParaRPr>
          </a:p>
        </p:txBody>
      </p:sp>
      <p:sp>
        <p:nvSpPr>
          <p:cNvPr id="16386" name="Content Placeholder 3"/>
          <p:cNvSpPr>
            <a:spLocks noGrp="1"/>
          </p:cNvSpPr>
          <p:nvPr>
            <p:ph sz="half" idx="1"/>
          </p:nvPr>
        </p:nvSpPr>
        <p:spPr>
          <a:xfrm>
            <a:off x="457200" y="2286000"/>
            <a:ext cx="4038600" cy="3687762"/>
          </a:xfrm>
        </p:spPr>
        <p:txBody>
          <a:bodyPr/>
          <a:lstStyle/>
          <a:p>
            <a:endParaRPr lang="en-US" dirty="0" smtClean="0"/>
          </a:p>
          <a:p>
            <a:r>
              <a:rPr lang="en-US" dirty="0" smtClean="0"/>
              <a:t>Post-production</a:t>
            </a:r>
          </a:p>
          <a:p>
            <a:r>
              <a:rPr lang="en-US" dirty="0" smtClean="0"/>
              <a:t>Considered </a:t>
            </a:r>
            <a:r>
              <a:rPr lang="en-US" dirty="0"/>
              <a:t>by filmmakers as the most important step in creating the look or shape of a film</a:t>
            </a:r>
          </a:p>
          <a:p>
            <a:endParaRPr lang="en-US" dirty="0" smtClean="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5787" y="2286000"/>
            <a:ext cx="2463425" cy="36877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32706"/>
          </a:xfrm>
        </p:spPr>
        <p:txBody>
          <a:bodyPr>
            <a:normAutofit/>
          </a:bodyPr>
          <a:lstStyle/>
          <a:p>
            <a:pPr algn="ctr"/>
            <a:r>
              <a:rPr lang="en-US" dirty="0" smtClean="0"/>
              <a:t>3. </a:t>
            </a:r>
            <a:r>
              <a:rPr lang="en-US" b="1" i="1" dirty="0"/>
              <a:t>Creating Tempo and Mood </a:t>
            </a:r>
            <a:endParaRPr lang="en-US" dirty="0"/>
          </a:p>
        </p:txBody>
      </p:sp>
      <p:sp>
        <p:nvSpPr>
          <p:cNvPr id="3" name="Content Placeholder 2"/>
          <p:cNvSpPr>
            <a:spLocks noGrp="1"/>
          </p:cNvSpPr>
          <p:nvPr>
            <p:ph idx="1"/>
          </p:nvPr>
        </p:nvSpPr>
        <p:spPr>
          <a:xfrm>
            <a:off x="473122" y="1905000"/>
            <a:ext cx="8229600" cy="4495800"/>
          </a:xfrm>
        </p:spPr>
        <p:txBody>
          <a:bodyPr/>
          <a:lstStyle/>
          <a:p>
            <a:r>
              <a:rPr lang="en-US" dirty="0"/>
              <a:t>B</a:t>
            </a:r>
            <a:r>
              <a:rPr lang="en-US" dirty="0" smtClean="0"/>
              <a:t>y </a:t>
            </a:r>
            <a:r>
              <a:rPr lang="en-US" dirty="0" smtClean="0"/>
              <a:t>varying lengths of shots the editor establishes rhythm, tempo and pacing</a:t>
            </a:r>
          </a:p>
          <a:p>
            <a:pPr>
              <a:buNone/>
            </a:pPr>
            <a:r>
              <a:rPr lang="en-US" dirty="0" smtClean="0"/>
              <a:t>	-brief shots=fast pace</a:t>
            </a:r>
          </a:p>
          <a:p>
            <a:pPr>
              <a:buNone/>
            </a:pPr>
            <a:r>
              <a:rPr lang="en-US" dirty="0" smtClean="0"/>
              <a:t>	-longer shots=fuller, more measured, longer pace</a:t>
            </a:r>
          </a:p>
          <a:p>
            <a:pPr>
              <a:buNone/>
            </a:pPr>
            <a:r>
              <a:rPr lang="en-US" dirty="0" smtClean="0"/>
              <a:t>	-length of shots should never remain constant</a:t>
            </a:r>
          </a:p>
          <a:p>
            <a:pPr>
              <a:buNone/>
            </a:pPr>
            <a:r>
              <a:rPr lang="en-US" dirty="0" smtClean="0"/>
              <a:t>	-action and horror genre use fast editing to create suspense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544" y="776289"/>
            <a:ext cx="8062912" cy="976312"/>
          </a:xfrm>
          <a:ln>
            <a:solidFill>
              <a:schemeClr val="tx1"/>
            </a:solidFill>
          </a:ln>
        </p:spPr>
        <p:txBody>
          <a:bodyPr>
            <a:normAutofit/>
          </a:bodyPr>
          <a:lstStyle/>
          <a:p>
            <a:pPr algn="ctr"/>
            <a:r>
              <a:rPr lang="en-US" dirty="0" smtClean="0">
                <a:solidFill>
                  <a:schemeClr val="tx1"/>
                </a:solidFill>
              </a:rPr>
              <a:t>4</a:t>
            </a:r>
            <a:r>
              <a:rPr lang="en-US" dirty="0">
                <a:solidFill>
                  <a:schemeClr val="tx1"/>
                </a:solidFill>
              </a:rPr>
              <a:t>. </a:t>
            </a:r>
            <a:r>
              <a:rPr lang="en-US" b="1" i="1" dirty="0">
                <a:solidFill>
                  <a:schemeClr val="tx1"/>
                </a:solidFill>
              </a:rPr>
              <a:t>narration/point of </a:t>
            </a:r>
            <a:r>
              <a:rPr lang="en-US" b="1" i="1" dirty="0" smtClean="0">
                <a:solidFill>
                  <a:schemeClr val="tx1"/>
                </a:solidFill>
              </a:rPr>
              <a:t>view</a:t>
            </a:r>
            <a:endParaRPr lang="en-US" dirty="0"/>
          </a:p>
        </p:txBody>
      </p:sp>
      <p:sp>
        <p:nvSpPr>
          <p:cNvPr id="2" name="Subtitle 1"/>
          <p:cNvSpPr>
            <a:spLocks noGrp="1"/>
          </p:cNvSpPr>
          <p:nvPr>
            <p:ph type="subTitle" idx="1"/>
          </p:nvPr>
        </p:nvSpPr>
        <p:spPr>
          <a:xfrm>
            <a:off x="540544" y="2250280"/>
            <a:ext cx="8062912" cy="3007520"/>
          </a:xfrm>
        </p:spPr>
        <p:txBody>
          <a:bodyPr/>
          <a:lstStyle/>
          <a:p>
            <a:pPr marL="457200" indent="-457200" algn="l">
              <a:buFont typeface="Arial" panose="020B0604020202020204" pitchFamily="34" charset="0"/>
              <a:buChar char="•"/>
            </a:pPr>
            <a:r>
              <a:rPr lang="en-US" sz="3200" b="1" dirty="0">
                <a:solidFill>
                  <a:schemeClr val="tx1"/>
                </a:solidFill>
              </a:rPr>
              <a:t>E</a:t>
            </a:r>
            <a:r>
              <a:rPr lang="en-US" sz="3200" b="1" dirty="0" smtClean="0">
                <a:solidFill>
                  <a:schemeClr val="tx1"/>
                </a:solidFill>
              </a:rPr>
              <a:t>diting </a:t>
            </a:r>
            <a:r>
              <a:rPr lang="en-US" sz="3200" b="1" dirty="0">
                <a:solidFill>
                  <a:schemeClr val="tx1"/>
                </a:solidFill>
              </a:rPr>
              <a:t>allows filmmakers to control the flow of information or the way a scene’s story information is conveyed to the viewer</a:t>
            </a:r>
            <a:endParaRPr lang="en-US"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Continuity Editing </a:t>
            </a:r>
            <a:r>
              <a:rPr lang="en-US" dirty="0" smtClean="0"/>
              <a:t>Codes</a:t>
            </a:r>
            <a:endParaRPr lang="en-US" dirty="0"/>
          </a:p>
        </p:txBody>
      </p:sp>
      <p:sp>
        <p:nvSpPr>
          <p:cNvPr id="3" name="Content Placeholder 2"/>
          <p:cNvSpPr>
            <a:spLocks noGrp="1"/>
          </p:cNvSpPr>
          <p:nvPr>
            <p:ph idx="1"/>
          </p:nvPr>
        </p:nvSpPr>
        <p:spPr>
          <a:xfrm>
            <a:off x="457200" y="1882808"/>
            <a:ext cx="8229600" cy="3603592"/>
          </a:xfrm>
        </p:spPr>
        <p:txBody>
          <a:bodyPr/>
          <a:lstStyle/>
          <a:p>
            <a:pPr marL="579437" indent="-514350">
              <a:buAutoNum type="arabicPeriod"/>
            </a:pPr>
            <a:r>
              <a:rPr lang="en-US" b="1" dirty="0"/>
              <a:t>M</a:t>
            </a:r>
            <a:r>
              <a:rPr lang="en-US" b="1" dirty="0" smtClean="0"/>
              <a:t>aster </a:t>
            </a:r>
            <a:r>
              <a:rPr lang="en-US" b="1" dirty="0" smtClean="0"/>
              <a:t>shot</a:t>
            </a:r>
            <a:r>
              <a:rPr lang="en-US" dirty="0" smtClean="0"/>
              <a:t>-shows spatial layout of scene, all characters, position in relation to each other.  Typically filmed first then director goes back to scene to film a multitude of shots.</a:t>
            </a:r>
          </a:p>
          <a:p>
            <a:pPr marL="579437" indent="-514350">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buNone/>
            </a:pPr>
            <a:r>
              <a:rPr lang="en-US" sz="2800" dirty="0" smtClean="0"/>
              <a:t>2. </a:t>
            </a:r>
            <a:r>
              <a:rPr lang="en-US" sz="2800" b="1" dirty="0"/>
              <a:t>M</a:t>
            </a:r>
            <a:r>
              <a:rPr lang="en-US" sz="2800" b="1" dirty="0" smtClean="0"/>
              <a:t>atched </a:t>
            </a:r>
            <a:r>
              <a:rPr lang="en-US" sz="2800" b="1" dirty="0" smtClean="0"/>
              <a:t>cut</a:t>
            </a:r>
            <a:r>
              <a:rPr lang="en-US" sz="2800" dirty="0" smtClean="0"/>
              <a:t>-matches part of the master shot composition only </a:t>
            </a:r>
            <a:r>
              <a:rPr lang="en-US" sz="2800" dirty="0" smtClean="0"/>
              <a:t>closer</a:t>
            </a:r>
          </a:p>
          <a:p>
            <a:pPr>
              <a:buNone/>
            </a:pPr>
            <a:endParaRPr lang="en-US" sz="2800" dirty="0" smtClean="0"/>
          </a:p>
          <a:p>
            <a:pPr>
              <a:buNone/>
            </a:pPr>
            <a:r>
              <a:rPr lang="en-US" sz="2800" dirty="0" smtClean="0"/>
              <a:t>3. </a:t>
            </a:r>
            <a:r>
              <a:rPr lang="en-US" sz="2800" b="1" dirty="0" err="1"/>
              <a:t>E</a:t>
            </a:r>
            <a:r>
              <a:rPr lang="en-US" sz="2800" b="1" dirty="0" err="1" smtClean="0"/>
              <a:t>yeline</a:t>
            </a:r>
            <a:r>
              <a:rPr lang="en-US" sz="2800" b="1" dirty="0" smtClean="0"/>
              <a:t> </a:t>
            </a:r>
            <a:r>
              <a:rPr lang="en-US" sz="2800" b="1" dirty="0" smtClean="0"/>
              <a:t>match</a:t>
            </a:r>
            <a:r>
              <a:rPr lang="en-US" sz="2800" dirty="0" smtClean="0"/>
              <a:t>-establishes characters are looking at each other and that the space they inhabit are matched; matches angles, positions, etc. of master </a:t>
            </a:r>
            <a:r>
              <a:rPr lang="en-US" sz="2800" dirty="0" smtClean="0"/>
              <a:t>shot</a:t>
            </a:r>
          </a:p>
          <a:p>
            <a:pPr>
              <a:buNone/>
            </a:pPr>
            <a:endParaRPr lang="en-US" sz="2800" dirty="0"/>
          </a:p>
          <a:p>
            <a:pPr>
              <a:buNone/>
            </a:pPr>
            <a:r>
              <a:rPr lang="en-US" sz="2800" dirty="0" smtClean="0"/>
              <a:t>4. </a:t>
            </a:r>
            <a:r>
              <a:rPr lang="en-US" sz="2800" b="1" dirty="0"/>
              <a:t>Shot-reverse shot</a:t>
            </a:r>
            <a:r>
              <a:rPr lang="en-US" sz="2800" dirty="0"/>
              <a:t>-over the shoulder of one character, then in reverse of the other character’s shoulder.  </a:t>
            </a:r>
            <a:endParaRPr lang="en-US" sz="28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616608"/>
          </a:xfrm>
        </p:spPr>
        <p:txBody>
          <a:bodyPr/>
          <a:lstStyle/>
          <a:p>
            <a:pPr>
              <a:buNone/>
            </a:pPr>
            <a:r>
              <a:rPr lang="en-US" dirty="0" smtClean="0"/>
              <a:t>5. </a:t>
            </a:r>
            <a:r>
              <a:rPr lang="en-US" b="1" dirty="0" smtClean="0"/>
              <a:t>The 180 </a:t>
            </a:r>
            <a:r>
              <a:rPr lang="en-US" b="1" dirty="0" smtClean="0"/>
              <a:t>Degree </a:t>
            </a:r>
            <a:r>
              <a:rPr lang="en-US" b="1" dirty="0"/>
              <a:t>R</a:t>
            </a:r>
            <a:r>
              <a:rPr lang="en-US" b="1" dirty="0" smtClean="0"/>
              <a:t>ule</a:t>
            </a:r>
            <a:r>
              <a:rPr lang="en-US" dirty="0" smtClean="0"/>
              <a:t>-most </a:t>
            </a:r>
            <a:r>
              <a:rPr lang="en-US" dirty="0" smtClean="0"/>
              <a:t>important code of continuity editing.  Cuts must adhere to the right-left coordinates and remain consistent as long as camera remains on the same side as the </a:t>
            </a:r>
            <a:r>
              <a:rPr lang="en-US" b="1" i="1" dirty="0" smtClean="0"/>
              <a:t>line of action</a:t>
            </a:r>
            <a:r>
              <a:rPr lang="en-US" dirty="0" smtClean="0"/>
              <a:t>.  </a:t>
            </a:r>
          </a:p>
        </p:txBody>
      </p:sp>
      <p:pic>
        <p:nvPicPr>
          <p:cNvPr id="4" name="Picture 3" descr="180rules.jpg"/>
          <p:cNvPicPr>
            <a:picLocks noChangeAspect="1"/>
          </p:cNvPicPr>
          <p:nvPr/>
        </p:nvPicPr>
        <p:blipFill>
          <a:blip r:embed="rId2" cstate="print"/>
          <a:stretch>
            <a:fillRect/>
          </a:stretch>
        </p:blipFill>
        <p:spPr>
          <a:xfrm>
            <a:off x="3236976" y="3505200"/>
            <a:ext cx="2670048" cy="2743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381000"/>
            <a:ext cx="8229600" cy="4191000"/>
          </a:xfrm>
        </p:spPr>
        <p:txBody>
          <a:bodyPr/>
          <a:lstStyle/>
          <a:p>
            <a:pPr eaLnBrk="1" hangingPunct="1">
              <a:buNone/>
            </a:pPr>
            <a:r>
              <a:rPr lang="en-US" sz="2800" b="1" i="1" dirty="0" smtClean="0"/>
              <a:t>Parallel action</a:t>
            </a:r>
            <a:r>
              <a:rPr lang="en-US" sz="2800" dirty="0" smtClean="0"/>
              <a:t>-suggesting (simultaneous) parallel action that two or more things are happening at the same time.  This enables filmmakers to weave together several lines of action in telling the story.</a:t>
            </a:r>
          </a:p>
          <a:p>
            <a:pPr eaLnBrk="1" hangingPunct="1">
              <a:buNone/>
            </a:pPr>
            <a:r>
              <a:rPr lang="en-US" sz="2800" b="1" i="1" dirty="0" smtClean="0"/>
              <a:t>Cross-cutting</a:t>
            </a:r>
            <a:r>
              <a:rPr lang="en-US" sz="2800" dirty="0" smtClean="0"/>
              <a:t>-editor goes back and forth, typically with increasing speed, between two or more lines of action.</a:t>
            </a:r>
          </a:p>
        </p:txBody>
      </p:sp>
      <p:pic>
        <p:nvPicPr>
          <p:cNvPr id="19458" name="Picture 2" descr="Speed Poster">
            <a:hlinkClick r:id="rId2"/>
          </p:cNvPr>
          <p:cNvPicPr>
            <a:picLocks noChangeAspect="1" noChangeArrowheads="1"/>
          </p:cNvPicPr>
          <p:nvPr/>
        </p:nvPicPr>
        <p:blipFill>
          <a:blip r:embed="rId3" cstate="print"/>
          <a:srcRect/>
          <a:stretch>
            <a:fillRect/>
          </a:stretch>
        </p:blipFill>
        <p:spPr bwMode="auto">
          <a:xfrm>
            <a:off x="5943600" y="3581400"/>
            <a:ext cx="2038350" cy="2990851"/>
          </a:xfrm>
          <a:prstGeom prst="rect">
            <a:avLst/>
          </a:prstGeom>
          <a:noFill/>
        </p:spPr>
      </p:pic>
      <p:graphicFrame>
        <p:nvGraphicFramePr>
          <p:cNvPr id="6" name="Table 5"/>
          <p:cNvGraphicFramePr>
            <a:graphicFrameLocks noGrp="1"/>
          </p:cNvGraphicFramePr>
          <p:nvPr/>
        </p:nvGraphicFramePr>
        <p:xfrm>
          <a:off x="3451538" y="5190186"/>
          <a:ext cx="2279561" cy="566670"/>
        </p:xfrm>
        <a:graphic>
          <a:graphicData uri="http://schemas.openxmlformats.org/drawingml/2006/table">
            <a:tbl>
              <a:tblPr/>
              <a:tblGrid>
                <a:gridCol w="2279561"/>
              </a:tblGrid>
              <a:tr h="566670">
                <a:tc>
                  <a:txBody>
                    <a:bodyPr/>
                    <a:lstStyle/>
                    <a:p>
                      <a:pPr algn="ctr"/>
                      <a:r>
                        <a:rPr lang="en-US" b="1" i="1" dirty="0" smtClean="0"/>
                        <a:t>Speed</a:t>
                      </a:r>
                      <a:r>
                        <a:rPr lang="en-US" dirty="0" smtClean="0"/>
                        <a:t> (1994)</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89706"/>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69008"/>
          </a:xfrm>
        </p:spPr>
        <p:txBody>
          <a:bodyPr/>
          <a:lstStyle/>
          <a:p>
            <a:r>
              <a:rPr lang="en-US" b="1" i="1" dirty="0" smtClean="0"/>
              <a:t>Montage</a:t>
            </a:r>
            <a:r>
              <a:rPr lang="en-US" dirty="0" smtClean="0"/>
              <a:t>-builds a scene out of many brief shots, producing a fragmentary view of action and locale.</a:t>
            </a:r>
          </a:p>
          <a:p>
            <a:pPr>
              <a:buNone/>
            </a:pPr>
            <a:r>
              <a:rPr lang="en-US" dirty="0" smtClean="0"/>
              <a:t>	</a:t>
            </a:r>
          </a:p>
          <a:p>
            <a:pPr>
              <a:buNone/>
            </a:pPr>
            <a:r>
              <a:rPr lang="en-US" dirty="0" smtClean="0"/>
              <a:t>	1. Used to fragment time and space (</a:t>
            </a:r>
            <a:r>
              <a:rPr lang="en-US" b="1" i="1" dirty="0" smtClean="0"/>
              <a:t>Moulin Rouge</a:t>
            </a:r>
            <a:r>
              <a:rPr lang="en-US" dirty="0" smtClean="0"/>
              <a:t>)</a:t>
            </a:r>
          </a:p>
          <a:p>
            <a:pPr>
              <a:buNone/>
            </a:pPr>
            <a:r>
              <a:rPr lang="en-US" dirty="0" smtClean="0"/>
              <a:t>	2. Visually embody thematic or intellectual ideas (thematic montage) </a:t>
            </a:r>
            <a:r>
              <a:rPr lang="en-US" b="1" i="1" dirty="0" smtClean="0"/>
              <a:t>Modern Times </a:t>
            </a:r>
            <a:r>
              <a:rPr lang="en-US" dirty="0" smtClean="0"/>
              <a:t>(1936)</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wrap="square" lIns="91440" tIns="45720" rIns="91440" bIns="45720" numCol="1" anchorCtr="0" compatLnSpc="1">
            <a:prstTxWarp prst="textNoShape">
              <a:avLst/>
            </a:prstTxWarp>
          </a:bodyPr>
          <a:lstStyle/>
          <a:p>
            <a:pPr indent="0" algn="ctr" eaLnBrk="1" hangingPunct="1">
              <a:defRPr/>
            </a:pPr>
            <a:r>
              <a:rPr lang="en-US" dirty="0" smtClean="0">
                <a:ln>
                  <a:noFill/>
                </a:ln>
                <a:effectLst>
                  <a:outerShdw blurRad="38100" dist="38100" dir="2700000" algn="tl">
                    <a:srgbClr val="000000"/>
                  </a:outerShdw>
                </a:effectLst>
              </a:rPr>
              <a:t>ASSOCIATIONAL MONTAGE</a:t>
            </a:r>
          </a:p>
        </p:txBody>
      </p:sp>
      <p:sp>
        <p:nvSpPr>
          <p:cNvPr id="40962" name="Text Box 6"/>
          <p:cNvSpPr txBox="1">
            <a:spLocks noChangeArrowheads="1"/>
          </p:cNvSpPr>
          <p:nvPr/>
        </p:nvSpPr>
        <p:spPr bwMode="auto">
          <a:xfrm>
            <a:off x="685800" y="1371600"/>
            <a:ext cx="7635875" cy="1800225"/>
          </a:xfrm>
          <a:prstGeom prst="rect">
            <a:avLst/>
          </a:prstGeom>
          <a:noFill/>
          <a:ln w="9525">
            <a:noFill/>
            <a:miter lim="800000"/>
            <a:headEnd/>
            <a:tailEnd/>
          </a:ln>
        </p:spPr>
        <p:txBody>
          <a:bodyPr>
            <a:spAutoFit/>
          </a:bodyPr>
          <a:lstStyle/>
          <a:p>
            <a:pPr>
              <a:buFontTx/>
              <a:buChar char="•"/>
            </a:pPr>
            <a:r>
              <a:rPr lang="en-US" sz="2800" dirty="0"/>
              <a:t>The arrangement of shots is intended by a filmmaker to cue a deliberate set of specific intellectual and emotion associations by the viewer</a:t>
            </a:r>
          </a:p>
        </p:txBody>
      </p:sp>
      <p:pic>
        <p:nvPicPr>
          <p:cNvPr id="40963" name="Picture 8" descr="the_graduate_01"/>
          <p:cNvPicPr>
            <a:picLocks noChangeAspect="1" noChangeArrowheads="1"/>
          </p:cNvPicPr>
          <p:nvPr/>
        </p:nvPicPr>
        <p:blipFill>
          <a:blip r:embed="rId2" cstate="print"/>
          <a:srcRect/>
          <a:stretch>
            <a:fillRect/>
          </a:stretch>
        </p:blipFill>
        <p:spPr bwMode="auto">
          <a:xfrm>
            <a:off x="3124200" y="3124200"/>
            <a:ext cx="2362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161506"/>
          </a:xfrm>
        </p:spPr>
        <p:txBody>
          <a:bodyPr>
            <a:normAutofit fontScale="90000"/>
          </a:bodyPr>
          <a:lstStyle/>
          <a:p>
            <a:pPr marL="484632" indent="0" eaLnBrk="1" fontAlgn="auto" hangingPunct="1">
              <a:spcAft>
                <a:spcPts val="0"/>
              </a:spcAft>
              <a:defRPr/>
            </a:pPr>
            <a:r>
              <a:rPr lang="en-US" sz="2800" b="1" dirty="0" smtClean="0">
                <a:solidFill>
                  <a:schemeClr val="accent1">
                    <a:tint val="83000"/>
                    <a:satMod val="150000"/>
                  </a:schemeClr>
                </a:solidFill>
              </a:rPr>
              <a:t>GRAPHIC MATCH-Two successive shots joined so as to create a strong similarity of compositional elements (e.g., color, shape). </a:t>
            </a:r>
            <a:br>
              <a:rPr lang="en-US" sz="2800" b="1" dirty="0" smtClean="0">
                <a:solidFill>
                  <a:schemeClr val="accent1">
                    <a:tint val="83000"/>
                    <a:satMod val="150000"/>
                  </a:schemeClr>
                </a:solidFill>
              </a:rPr>
            </a:br>
            <a:r>
              <a:rPr lang="en-US" sz="2800" dirty="0" smtClean="0">
                <a:solidFill>
                  <a:schemeClr val="accent1">
                    <a:tint val="83000"/>
                    <a:satMod val="150000"/>
                  </a:schemeClr>
                </a:solidFill>
              </a:rPr>
              <a:t/>
            </a:r>
            <a:br>
              <a:rPr lang="en-US" sz="2800" dirty="0" smtClean="0">
                <a:solidFill>
                  <a:schemeClr val="accent1">
                    <a:tint val="83000"/>
                    <a:satMod val="150000"/>
                  </a:schemeClr>
                </a:solidFill>
              </a:rPr>
            </a:br>
            <a:r>
              <a:rPr lang="en-US" sz="2800" b="1" dirty="0" smtClean="0">
                <a:solidFill>
                  <a:schemeClr val="accent1">
                    <a:tint val="83000"/>
                    <a:satMod val="150000"/>
                  </a:schemeClr>
                </a:solidFill>
              </a:rPr>
              <a:t>MATCH ON ACTION-A cut which splices two different views of the same action together at the same moment in the movement, making it seem to continue uninterrupted.</a:t>
            </a:r>
            <a:endParaRPr lang="en-US" sz="2800" dirty="0">
              <a:solidFill>
                <a:schemeClr val="accent1">
                  <a:tint val="83000"/>
                  <a:satMod val="150000"/>
                </a:schemeClr>
              </a:solidFill>
            </a:endParaRPr>
          </a:p>
        </p:txBody>
      </p:sp>
      <p:pic>
        <p:nvPicPr>
          <p:cNvPr id="23557" name="GraphicMatch.wmv">
            <a:hlinkClick r:id="" action="ppaction://media"/>
          </p:cNvPr>
          <p:cNvPicPr>
            <a:picLocks noRot="1" noChangeAspect="1" noChangeArrowheads="1"/>
          </p:cNvPicPr>
          <p:nvPr>
            <a:videoFile r:link="rId1"/>
          </p:nvPr>
        </p:nvPicPr>
        <p:blipFill>
          <a:blip r:embed="rId4" cstate="print"/>
          <a:srcRect/>
          <a:stretch>
            <a:fillRect/>
          </a:stretch>
        </p:blipFill>
        <p:spPr bwMode="auto">
          <a:xfrm>
            <a:off x="685800" y="3733800"/>
            <a:ext cx="3505200" cy="2628900"/>
          </a:xfrm>
          <a:prstGeom prst="rect">
            <a:avLst/>
          </a:prstGeom>
          <a:noFill/>
          <a:ln w="9525">
            <a:noFill/>
            <a:miter lim="800000"/>
            <a:headEnd/>
            <a:tailEnd/>
          </a:ln>
        </p:spPr>
      </p:pic>
      <p:pic>
        <p:nvPicPr>
          <p:cNvPr id="23558" name="MatchAction.wmv">
            <a:hlinkClick r:id="" action="ppaction://media"/>
          </p:cNvPr>
          <p:cNvPicPr>
            <a:picLocks noRot="1" noChangeAspect="1" noChangeArrowheads="1"/>
          </p:cNvPicPr>
          <p:nvPr>
            <a:videoFile r:link="rId2"/>
          </p:nvPr>
        </p:nvPicPr>
        <p:blipFill>
          <a:blip r:embed="rId5" cstate="print"/>
          <a:srcRect/>
          <a:stretch>
            <a:fillRect/>
          </a:stretch>
        </p:blipFill>
        <p:spPr bwMode="auto">
          <a:xfrm>
            <a:off x="4800600" y="3733800"/>
            <a:ext cx="3429000"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5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3557"/>
                                        </p:tgtEl>
                                      </p:cBhvr>
                                    </p:cmd>
                                  </p:childTnLst>
                                </p:cTn>
                              </p:par>
                            </p:childTnLst>
                          </p:cTn>
                        </p:par>
                      </p:childTnLst>
                    </p:cTn>
                  </p:par>
                </p:childTnLst>
              </p:cTn>
              <p:nextCondLst>
                <p:cond evt="onClick" delay="0">
                  <p:tgtEl>
                    <p:spTgt spid="23557"/>
                  </p:tgtEl>
                </p:cond>
              </p:nextCondLst>
            </p:seq>
            <p:video>
              <p:cMediaNode>
                <p:cTn id="7" fill="hold" display="0">
                  <p:stCondLst>
                    <p:cond delay="indefinite"/>
                  </p:stCondLst>
                  <p:endCondLst>
                    <p:cond evt="onNext" delay="0">
                      <p:tgtEl>
                        <p:sldTgt/>
                      </p:tgtEl>
                    </p:cond>
                    <p:cond evt="onPrev" delay="0">
                      <p:tgtEl>
                        <p:sldTgt/>
                      </p:tgtEl>
                    </p:cond>
                  </p:endCondLst>
                </p:cTn>
                <p:tgtEl>
                  <p:spTgt spid="23557"/>
                </p:tgtEl>
              </p:cMediaNode>
            </p:video>
            <p:seq concurrent="1" nextAc="seek">
              <p:cTn id="8" restart="whenNotActive" fill="hold" evtFilter="cancelBubble" nodeType="interactiveSeq">
                <p:stCondLst>
                  <p:cond evt="onClick" delay="0">
                    <p:tgtEl>
                      <p:spTgt spid="2355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558"/>
                                        </p:tgtEl>
                                      </p:cBhvr>
                                    </p:cmd>
                                  </p:childTnLst>
                                </p:cTn>
                              </p:par>
                            </p:childTnLst>
                          </p:cTn>
                        </p:par>
                      </p:childTnLst>
                    </p:cTn>
                  </p:par>
                </p:childTnLst>
              </p:cTn>
              <p:nextCondLst>
                <p:cond evt="onClick" delay="0">
                  <p:tgtEl>
                    <p:spTgt spid="23558"/>
                  </p:tgtEl>
                </p:cond>
              </p:nextCondLst>
            </p:seq>
            <p:video>
              <p:cMediaNode>
                <p:cTn id="13" fill="hold" display="0">
                  <p:stCondLst>
                    <p:cond delay="indefinite"/>
                  </p:stCondLst>
                  <p:endCondLst>
                    <p:cond evt="onNext" delay="0">
                      <p:tgtEl>
                        <p:sldTgt/>
                      </p:tgtEl>
                    </p:cond>
                    <p:cond evt="onPrev" delay="0">
                      <p:tgtEl>
                        <p:sldTgt/>
                      </p:tgtEl>
                    </p:cond>
                  </p:endCondLst>
                </p:cTn>
                <p:tgtEl>
                  <p:spTgt spid="23558"/>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866106"/>
          </a:xfrm>
        </p:spPr>
        <p:txBody>
          <a:bodyPr/>
          <a:lstStyle/>
          <a:p>
            <a:pPr marL="484632" indent="0" eaLnBrk="1" fontAlgn="auto" hangingPunct="1">
              <a:spcAft>
                <a:spcPts val="0"/>
              </a:spcAft>
              <a:defRPr/>
            </a:pPr>
            <a:r>
              <a:rPr lang="en-US" sz="2800" b="1" dirty="0" smtClean="0">
                <a:solidFill>
                  <a:schemeClr val="accent1">
                    <a:tint val="83000"/>
                    <a:satMod val="150000"/>
                  </a:schemeClr>
                </a:solidFill>
              </a:rPr>
              <a:t>OVERLAPPING EDITING-cuts that repeat part or all of an action, thus expanding its viewing time and plot duration. </a:t>
            </a:r>
            <a:endParaRPr lang="en-US" sz="2800" dirty="0">
              <a:solidFill>
                <a:schemeClr val="accent1">
                  <a:tint val="83000"/>
                  <a:satMod val="150000"/>
                </a:schemeClr>
              </a:solidFill>
            </a:endParaRPr>
          </a:p>
        </p:txBody>
      </p:sp>
      <p:pic>
        <p:nvPicPr>
          <p:cNvPr id="25604" name="Overlap-MI2.wmv">
            <a:hlinkClick r:id="" action="ppaction://media"/>
          </p:cNvPr>
          <p:cNvPicPr>
            <a:picLocks noRot="1" noChangeAspect="1" noChangeArrowheads="1"/>
          </p:cNvPicPr>
          <p:nvPr>
            <a:videoFile r:link="rId1"/>
          </p:nvPr>
        </p:nvPicPr>
        <p:blipFill>
          <a:blip r:embed="rId3" cstate="print"/>
          <a:srcRect/>
          <a:stretch>
            <a:fillRect/>
          </a:stretch>
        </p:blipFill>
        <p:spPr bwMode="auto">
          <a:xfrm>
            <a:off x="2133600" y="2209800"/>
            <a:ext cx="5334000" cy="400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604"/>
                                        </p:tgtEl>
                                      </p:cBhvr>
                                    </p:cmd>
                                  </p:childTnLst>
                                </p:cTn>
                              </p:par>
                            </p:childTnLst>
                          </p:cTn>
                        </p:par>
                      </p:childTnLst>
                    </p:cTn>
                  </p:par>
                </p:childTnLst>
              </p:cTn>
              <p:nextCondLst>
                <p:cond evt="onClick" delay="0">
                  <p:tgtEl>
                    <p:spTgt spid="25604"/>
                  </p:tgtEl>
                </p:cond>
              </p:nextCondLst>
            </p:seq>
            <p:video>
              <p:cMediaNode>
                <p:cTn id="7" fill="hold" display="0">
                  <p:stCondLst>
                    <p:cond delay="indefinite"/>
                  </p:stCondLst>
                  <p:endCondLst>
                    <p:cond evt="onNext" delay="0">
                      <p:tgtEl>
                        <p:sldTgt/>
                      </p:tgtEl>
                    </p:cond>
                    <p:cond evt="onPrev" delay="0">
                      <p:tgtEl>
                        <p:sldTgt/>
                      </p:tgtEl>
                    </p:cond>
                  </p:endCondLst>
                </p:cTn>
                <p:tgtEl>
                  <p:spTgt spid="2560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Editor’s responsibilities</a:t>
            </a:r>
            <a:endParaRPr lang="en-US" dirty="0"/>
          </a:p>
        </p:txBody>
      </p:sp>
      <p:sp>
        <p:nvSpPr>
          <p:cNvPr id="3" name="Content Placeholder 2"/>
          <p:cNvSpPr>
            <a:spLocks noGrp="1"/>
          </p:cNvSpPr>
          <p:nvPr>
            <p:ph sz="half" idx="1"/>
          </p:nvPr>
        </p:nvSpPr>
        <p:spPr/>
        <p:txBody>
          <a:bodyPr/>
          <a:lstStyle/>
          <a:p>
            <a:r>
              <a:rPr lang="en-US" dirty="0"/>
              <a:t>S</a:t>
            </a:r>
            <a:r>
              <a:rPr lang="en-US" dirty="0" smtClean="0"/>
              <a:t>elects </a:t>
            </a:r>
            <a:r>
              <a:rPr lang="en-US" dirty="0"/>
              <a:t>the best </a:t>
            </a:r>
            <a:r>
              <a:rPr lang="en-US" dirty="0" smtClean="0"/>
              <a:t>shots</a:t>
            </a:r>
          </a:p>
          <a:p>
            <a:r>
              <a:rPr lang="en-US" dirty="0" smtClean="0"/>
              <a:t>Puts </a:t>
            </a:r>
            <a:r>
              <a:rPr lang="en-US" dirty="0"/>
              <a:t>them in </a:t>
            </a:r>
            <a:r>
              <a:rPr lang="en-US" dirty="0" smtClean="0"/>
              <a:t>order</a:t>
            </a:r>
          </a:p>
          <a:p>
            <a:r>
              <a:rPr lang="en-US" dirty="0"/>
              <a:t>A</a:t>
            </a:r>
            <a:r>
              <a:rPr lang="en-US" dirty="0" smtClean="0"/>
              <a:t>rranges/connects </a:t>
            </a:r>
            <a:r>
              <a:rPr lang="en-US" dirty="0"/>
              <a:t>the shots using variety of optical </a:t>
            </a:r>
            <a:r>
              <a:rPr lang="en-US" dirty="0" smtClean="0"/>
              <a:t>transitions.</a:t>
            </a:r>
          </a:p>
          <a:p>
            <a:r>
              <a:rPr lang="en-US" dirty="0" smtClean="0"/>
              <a:t>Works </a:t>
            </a:r>
            <a:r>
              <a:rPr lang="en-US" dirty="0"/>
              <a:t>with director, producer, cinematographer.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8368" y="1722438"/>
            <a:ext cx="3358263" cy="4525962"/>
          </a:xfrm>
        </p:spPr>
      </p:pic>
    </p:spTree>
    <p:extLst>
      <p:ext uri="{BB962C8B-B14F-4D97-AF65-F5344CB8AC3E}">
        <p14:creationId xmlns:p14="http://schemas.microsoft.com/office/powerpoint/2010/main" val="822098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a:r>
              <a:rPr lang="en-US" smtClean="0">
                <a:ln>
                  <a:noFill/>
                </a:ln>
                <a:effectLst/>
              </a:rPr>
              <a:t>THE LONG TAKE</a:t>
            </a:r>
          </a:p>
        </p:txBody>
      </p:sp>
      <p:sp>
        <p:nvSpPr>
          <p:cNvPr id="45058" name="Rectangle 3"/>
          <p:cNvSpPr>
            <a:spLocks noGrp="1"/>
          </p:cNvSpPr>
          <p:nvPr>
            <p:ph type="body" idx="1"/>
          </p:nvPr>
        </p:nvSpPr>
        <p:spPr>
          <a:xfrm>
            <a:off x="457200" y="1447800"/>
            <a:ext cx="8229600" cy="4572000"/>
          </a:xfrm>
        </p:spPr>
        <p:txBody>
          <a:bodyPr/>
          <a:lstStyle/>
          <a:p>
            <a:r>
              <a:rPr lang="en-US" dirty="0" smtClean="0"/>
              <a:t>A shot of very long duration</a:t>
            </a:r>
          </a:p>
          <a:p>
            <a:r>
              <a:rPr lang="en-US" dirty="0" smtClean="0"/>
              <a:t>Think </a:t>
            </a:r>
            <a:r>
              <a:rPr lang="en-US" u="sng" dirty="0" smtClean="0"/>
              <a:t>Swingers</a:t>
            </a:r>
            <a:r>
              <a:rPr lang="en-US" dirty="0" smtClean="0"/>
              <a:t>; </a:t>
            </a:r>
            <a:r>
              <a:rPr lang="en-US" u="sng" dirty="0" smtClean="0"/>
              <a:t>The Player</a:t>
            </a:r>
            <a:r>
              <a:rPr lang="en-US" dirty="0" smtClean="0"/>
              <a:t>; </a:t>
            </a:r>
            <a:r>
              <a:rPr lang="en-US" u="sng" dirty="0" smtClean="0"/>
              <a:t>Touch of Evil</a:t>
            </a:r>
            <a:endParaRPr lang="en-US" dirty="0" smtClean="0"/>
          </a:p>
        </p:txBody>
      </p:sp>
      <p:pic>
        <p:nvPicPr>
          <p:cNvPr id="6" name="LongTake.wmv">
            <a:hlinkClick r:id="" action="ppaction://media"/>
          </p:cNvPr>
          <p:cNvPicPr>
            <a:picLocks noRot="1" noChangeAspect="1"/>
          </p:cNvPicPr>
          <p:nvPr>
            <a:videoFile r:link="rId1"/>
          </p:nvPr>
        </p:nvPicPr>
        <p:blipFill>
          <a:blip r:embed="rId3" cstate="print"/>
          <a:stretch>
            <a:fillRect/>
          </a:stretch>
        </p:blipFill>
        <p:spPr>
          <a:xfrm>
            <a:off x="4419600" y="3048000"/>
            <a:ext cx="4114800" cy="3276600"/>
          </a:xfrm>
          <a:prstGeom prst="rect">
            <a:avLst/>
          </a:prstGeom>
        </p:spPr>
      </p:pic>
      <p:pic>
        <p:nvPicPr>
          <p:cNvPr id="7" name="Picture 7" descr="player"/>
          <p:cNvPicPr>
            <a:picLocks noChangeAspect="1" noChangeArrowheads="1"/>
          </p:cNvPicPr>
          <p:nvPr/>
        </p:nvPicPr>
        <p:blipFill>
          <a:blip r:embed="rId4" cstate="print"/>
          <a:srcRect/>
          <a:stretch>
            <a:fillRect/>
          </a:stretch>
        </p:blipFill>
        <p:spPr bwMode="auto">
          <a:xfrm>
            <a:off x="914400" y="2667000"/>
            <a:ext cx="26670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923506"/>
          </a:xfrm>
        </p:spPr>
        <p:txBody>
          <a:bodyPr/>
          <a:lstStyle/>
          <a:p>
            <a:pPr marL="484632" indent="0" eaLnBrk="1" fontAlgn="auto" hangingPunct="1">
              <a:spcAft>
                <a:spcPts val="0"/>
              </a:spcAft>
              <a:defRPr/>
            </a:pPr>
            <a:r>
              <a:rPr lang="en-US" sz="2800" b="1" dirty="0" smtClean="0">
                <a:solidFill>
                  <a:schemeClr val="accent1">
                    <a:tint val="83000"/>
                    <a:satMod val="150000"/>
                  </a:schemeClr>
                </a:solidFill>
              </a:rPr>
              <a:t>RHYTHM-</a:t>
            </a:r>
            <a:r>
              <a:rPr lang="en-US" sz="2800" b="1" i="1" dirty="0" smtClean="0">
                <a:solidFill>
                  <a:schemeClr val="accent1">
                    <a:tint val="83000"/>
                    <a:satMod val="150000"/>
                  </a:schemeClr>
                </a:solidFill>
              </a:rPr>
              <a:t>The perceived rate and regularity of sounds, series of shots, and movements within the shots. It is also one of the most complex to analyze, since it is achieved through the combination of </a:t>
            </a:r>
            <a:r>
              <a:rPr lang="en-US" sz="2800" b="1" i="1" dirty="0" err="1" smtClean="0">
                <a:solidFill>
                  <a:schemeClr val="accent1">
                    <a:tint val="83000"/>
                    <a:satMod val="150000"/>
                  </a:schemeClr>
                </a:solidFill>
              </a:rPr>
              <a:t>mis</a:t>
            </a:r>
            <a:r>
              <a:rPr lang="en-US" sz="2800" b="1" i="1" dirty="0" smtClean="0">
                <a:solidFill>
                  <a:schemeClr val="accent1">
                    <a:tint val="83000"/>
                    <a:satMod val="150000"/>
                  </a:schemeClr>
                </a:solidFill>
              </a:rPr>
              <a:t>-en-scene, cinematography, sound and editing. Indeed, rhythm can be understood as the final balance all of the elements of a film.</a:t>
            </a:r>
            <a:endParaRPr lang="en-US" sz="2800" dirty="0">
              <a:solidFill>
                <a:schemeClr val="accent1">
                  <a:tint val="83000"/>
                  <a:satMod val="150000"/>
                </a:schemeClr>
              </a:solidFill>
            </a:endParaRPr>
          </a:p>
        </p:txBody>
      </p:sp>
      <p:pic>
        <p:nvPicPr>
          <p:cNvPr id="39939" name="Picture 4" descr="E:\film4_files\editing_files\clrythm3.jpg"/>
          <p:cNvPicPr>
            <a:picLocks noChangeAspect="1" noChangeArrowheads="1"/>
          </p:cNvPicPr>
          <p:nvPr/>
        </p:nvPicPr>
        <p:blipFill>
          <a:blip r:embed="rId2" cstate="print"/>
          <a:srcRect/>
          <a:stretch>
            <a:fillRect/>
          </a:stretch>
        </p:blipFill>
        <p:spPr bwMode="auto">
          <a:xfrm>
            <a:off x="4724400" y="4495800"/>
            <a:ext cx="34829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Deconstructing Harry (1997)</a:t>
            </a:r>
            <a:endParaRPr lang="en-US" dirty="0"/>
          </a:p>
        </p:txBody>
      </p:sp>
      <p:pic>
        <p:nvPicPr>
          <p:cNvPr id="4" name="Rhythm-DeconstructingHarry.wmv">
            <a:hlinkClick r:id="" action="ppaction://media"/>
          </p:cNvPr>
          <p:cNvPicPr>
            <a:picLocks noRot="1" noChangeAspect="1"/>
          </p:cNvPicPr>
          <p:nvPr>
            <a:videoFile r:link="rId1"/>
          </p:nvPr>
        </p:nvPicPr>
        <p:blipFill>
          <a:blip r:embed="rId3" cstate="print"/>
          <a:stretch>
            <a:fillRect/>
          </a:stretch>
        </p:blipFill>
        <p:spPr>
          <a:xfrm>
            <a:off x="1219200" y="1676400"/>
            <a:ext cx="6629400" cy="49720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Cries and Whispers (1972)</a:t>
            </a:r>
            <a:endParaRPr lang="en-US" dirty="0"/>
          </a:p>
        </p:txBody>
      </p:sp>
      <p:pic>
        <p:nvPicPr>
          <p:cNvPr id="3" name="rhythm1-cries.wmv">
            <a:hlinkClick r:id="" action="ppaction://media"/>
          </p:cNvPr>
          <p:cNvPicPr>
            <a:picLocks noRot="1" noChangeAspect="1"/>
          </p:cNvPicPr>
          <p:nvPr>
            <a:videoFile r:link="rId1"/>
          </p:nvPr>
        </p:nvPicPr>
        <p:blipFill>
          <a:blip r:embed="rId3" cstate="print"/>
          <a:stretch>
            <a:fillRect/>
          </a:stretch>
        </p:blipFill>
        <p:spPr>
          <a:xfrm>
            <a:off x="1524000" y="19812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Good, the Bad, and the Ugly (1966)</a:t>
            </a:r>
            <a:endParaRPr lang="en-US" dirty="0"/>
          </a:p>
        </p:txBody>
      </p:sp>
      <p:pic>
        <p:nvPicPr>
          <p:cNvPr id="3" name="ryth-good.wmv">
            <a:hlinkClick r:id="" action="ppaction://media"/>
          </p:cNvPr>
          <p:cNvPicPr>
            <a:picLocks noRot="1" noChangeAspect="1"/>
          </p:cNvPicPr>
          <p:nvPr>
            <a:videoFile r:link="rId1"/>
          </p:nvPr>
        </p:nvPicPr>
        <p:blipFill>
          <a:blip r:embed="rId3" cstate="print"/>
          <a:stretch>
            <a:fillRect/>
          </a:stretch>
        </p:blipFill>
        <p:spPr>
          <a:xfrm>
            <a:off x="1447800" y="1981200"/>
            <a:ext cx="6019800" cy="45148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7494"/>
            <a:ext cx="8229600" cy="951706"/>
          </a:xfrm>
        </p:spPr>
        <p:txBody>
          <a:bodyPr/>
          <a:lstStyle/>
          <a:p>
            <a:pPr algn="ctr">
              <a:defRPr/>
            </a:pPr>
            <a:r>
              <a:rPr lang="en-US" dirty="0" smtClean="0"/>
              <a:t>Editing Terms</a:t>
            </a:r>
            <a:endParaRPr lang="en-US" dirty="0"/>
          </a:p>
        </p:txBody>
      </p:sp>
      <p:sp>
        <p:nvSpPr>
          <p:cNvPr id="17410" name="Content Placeholder 5"/>
          <p:cNvSpPr>
            <a:spLocks noGrp="1"/>
          </p:cNvSpPr>
          <p:nvPr>
            <p:ph idx="1"/>
          </p:nvPr>
        </p:nvSpPr>
        <p:spPr>
          <a:xfrm>
            <a:off x="457200" y="1447800"/>
            <a:ext cx="8229600" cy="5006975"/>
          </a:xfrm>
        </p:spPr>
        <p:txBody>
          <a:bodyPr/>
          <a:lstStyle/>
          <a:p>
            <a:endParaRPr lang="en-US" b="1" i="1" dirty="0" smtClean="0"/>
          </a:p>
          <a:p>
            <a:r>
              <a:rPr lang="en-US" b="1" i="1" dirty="0" smtClean="0"/>
              <a:t>Rough cut</a:t>
            </a:r>
            <a:r>
              <a:rPr lang="en-US" dirty="0" smtClean="0"/>
              <a:t>-working portion of film that eliminates unusable footage such as performance and technical errors</a:t>
            </a:r>
            <a:r>
              <a:rPr lang="en-US" dirty="0" smtClean="0"/>
              <a:t>.</a:t>
            </a:r>
          </a:p>
          <a:p>
            <a:endParaRPr lang="en-US" dirty="0" smtClean="0"/>
          </a:p>
          <a:p>
            <a:r>
              <a:rPr lang="en-US" b="1" i="1" dirty="0" smtClean="0"/>
              <a:t>Final cut</a:t>
            </a:r>
            <a:r>
              <a:rPr lang="en-US" dirty="0" smtClean="0"/>
              <a:t>-assembles rough cut in scene/sequence order; refined, pruned and polished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t>Editing types</a:t>
            </a:r>
            <a:endParaRPr lang="en-US" dirty="0"/>
          </a:p>
        </p:txBody>
      </p:sp>
      <p:sp>
        <p:nvSpPr>
          <p:cNvPr id="18434" name="Content Placeholder 4"/>
          <p:cNvSpPr>
            <a:spLocks noGrp="1"/>
          </p:cNvSpPr>
          <p:nvPr>
            <p:ph sz="half" idx="1"/>
          </p:nvPr>
        </p:nvSpPr>
        <p:spPr>
          <a:xfrm>
            <a:off x="457200" y="1722438"/>
            <a:ext cx="4038600" cy="4525962"/>
          </a:xfrm>
        </p:spPr>
        <p:txBody>
          <a:bodyPr/>
          <a:lstStyle/>
          <a:p>
            <a:r>
              <a:rPr lang="en-US" b="1" i="1" smtClean="0"/>
              <a:t>Linear editing </a:t>
            </a:r>
            <a:r>
              <a:rPr lang="en-US" smtClean="0"/>
              <a:t>(pre-1990s)-moves through footage sequentially on celluloid.  Editor has a more intimate relationship with footage</a:t>
            </a:r>
          </a:p>
        </p:txBody>
      </p:sp>
      <p:sp>
        <p:nvSpPr>
          <p:cNvPr id="18435" name="Content Placeholder 5"/>
          <p:cNvSpPr>
            <a:spLocks noGrp="1"/>
          </p:cNvSpPr>
          <p:nvPr>
            <p:ph sz="half" idx="2"/>
          </p:nvPr>
        </p:nvSpPr>
        <p:spPr>
          <a:xfrm>
            <a:off x="4648200" y="1722438"/>
            <a:ext cx="4038600" cy="4525962"/>
          </a:xfrm>
        </p:spPr>
        <p:txBody>
          <a:bodyPr/>
          <a:lstStyle/>
          <a:p>
            <a:r>
              <a:rPr lang="en-US" b="1" i="1" dirty="0" smtClean="0"/>
              <a:t>Non-linear editing </a:t>
            </a:r>
            <a:r>
              <a:rPr lang="en-US" dirty="0" smtClean="0"/>
              <a:t>(computer/digital age)-computer based, stored digitally, ability to move anywhere, anytime throughout footage.  Has led to faster and more dynamic editing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9"/>
            <a:ext cx="8229600" cy="1103312"/>
          </a:xfrm>
        </p:spPr>
        <p:txBody>
          <a:bodyPr/>
          <a:lstStyle/>
          <a:p>
            <a:pPr algn="ctr">
              <a:defRPr/>
            </a:pPr>
            <a:r>
              <a:rPr lang="en-US" sz="2800" dirty="0" smtClean="0"/>
              <a:t>Compare editing styles</a:t>
            </a:r>
            <a:endParaRPr lang="en-US" sz="2800" dirty="0"/>
          </a:p>
        </p:txBody>
      </p:sp>
      <p:graphicFrame>
        <p:nvGraphicFramePr>
          <p:cNvPr id="6" name="Content Placeholder 5"/>
          <p:cNvGraphicFramePr>
            <a:graphicFrameLocks noGrp="1"/>
          </p:cNvGraphicFramePr>
          <p:nvPr>
            <p:ph sz="half" idx="1"/>
          </p:nvPr>
        </p:nvGraphicFramePr>
        <p:xfrm>
          <a:off x="1171575" y="5551488"/>
          <a:ext cx="2807595" cy="640080"/>
        </p:xfrm>
        <a:graphic>
          <a:graphicData uri="http://schemas.openxmlformats.org/drawingml/2006/table">
            <a:tbl>
              <a:tblPr/>
              <a:tblGrid>
                <a:gridCol w="2807595"/>
              </a:tblGrid>
              <a:tr h="540913">
                <a:tc>
                  <a:txBody>
                    <a:bodyPr/>
                    <a:lstStyle/>
                    <a:p>
                      <a:pPr algn="ctr"/>
                      <a:r>
                        <a:rPr lang="en-US" dirty="0" err="1" smtClean="0"/>
                        <a:t>Singin</a:t>
                      </a:r>
                      <a:r>
                        <a:rPr lang="en-US" dirty="0" smtClean="0"/>
                        <a:t>’ in the Rain (1952)</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Content Placeholder 7"/>
          <p:cNvGraphicFramePr>
            <a:graphicFrameLocks noGrp="1"/>
          </p:cNvGraphicFramePr>
          <p:nvPr>
            <p:ph sz="half" idx="2"/>
          </p:nvPr>
        </p:nvGraphicFramePr>
        <p:xfrm>
          <a:off x="4997450" y="5602288"/>
          <a:ext cx="3296991" cy="463639"/>
        </p:xfrm>
        <a:graphic>
          <a:graphicData uri="http://schemas.openxmlformats.org/drawingml/2006/table">
            <a:tbl>
              <a:tblPr/>
              <a:tblGrid>
                <a:gridCol w="3296991"/>
              </a:tblGrid>
              <a:tr h="463639">
                <a:tc>
                  <a:txBody>
                    <a:bodyPr/>
                    <a:lstStyle/>
                    <a:p>
                      <a:pPr algn="ctr"/>
                      <a:r>
                        <a:rPr lang="en-US" b="1" i="1" dirty="0" smtClean="0"/>
                        <a:t>Moulin</a:t>
                      </a:r>
                      <a:r>
                        <a:rPr lang="en-US" b="1" i="1" baseline="0" dirty="0" smtClean="0"/>
                        <a:t> Rouge </a:t>
                      </a:r>
                      <a:r>
                        <a:rPr lang="en-US" baseline="0" dirty="0" smtClean="0"/>
                        <a:t>(2001)</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9470" name="Picture 2" descr="Singin' in the Rain Poster">
            <a:hlinkClick r:id="rId2"/>
          </p:cNvPr>
          <p:cNvPicPr>
            <a:picLocks noChangeAspect="1" noChangeArrowheads="1"/>
          </p:cNvPicPr>
          <p:nvPr/>
        </p:nvPicPr>
        <p:blipFill>
          <a:blip r:embed="rId3" cstate="print"/>
          <a:srcRect/>
          <a:stretch>
            <a:fillRect/>
          </a:stretch>
        </p:blipFill>
        <p:spPr bwMode="auto">
          <a:xfrm>
            <a:off x="1295400" y="1828800"/>
            <a:ext cx="2590800" cy="3429000"/>
          </a:xfrm>
          <a:prstGeom prst="rect">
            <a:avLst/>
          </a:prstGeom>
          <a:noFill/>
          <a:ln w="9525">
            <a:noFill/>
            <a:miter lim="800000"/>
            <a:headEnd/>
            <a:tailEnd/>
          </a:ln>
        </p:spPr>
      </p:pic>
      <p:pic>
        <p:nvPicPr>
          <p:cNvPr id="19471" name="Picture 4" descr="Moulin Rouge! Poster">
            <a:hlinkClick r:id="rId4"/>
          </p:cNvPr>
          <p:cNvPicPr>
            <a:picLocks noChangeAspect="1" noChangeArrowheads="1"/>
          </p:cNvPicPr>
          <p:nvPr/>
        </p:nvPicPr>
        <p:blipFill>
          <a:blip r:embed="rId5" cstate="print"/>
          <a:srcRect/>
          <a:stretch>
            <a:fillRect/>
          </a:stretch>
        </p:blipFill>
        <p:spPr bwMode="auto">
          <a:xfrm>
            <a:off x="5410200" y="1676400"/>
            <a:ext cx="2362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475706"/>
          </a:xfrm>
        </p:spPr>
        <p:txBody>
          <a:bodyPr/>
          <a:lstStyle/>
          <a:p>
            <a:pPr algn="ctr">
              <a:defRPr/>
            </a:pPr>
            <a:r>
              <a:rPr lang="en-US" sz="3200" b="1" dirty="0" smtClean="0"/>
              <a:t>Visual </a:t>
            </a:r>
            <a:r>
              <a:rPr lang="en-US" sz="3200" b="1" dirty="0" smtClean="0"/>
              <a:t>Transitions</a:t>
            </a:r>
            <a:r>
              <a:rPr lang="en-US" sz="2800" b="1" i="1" dirty="0" smtClean="0"/>
              <a:t/>
            </a:r>
            <a:br>
              <a:rPr lang="en-US" sz="2800" b="1" i="1" dirty="0" smtClean="0"/>
            </a:br>
            <a:r>
              <a:rPr lang="en-US" sz="2800" b="1" i="1" dirty="0" smtClean="0"/>
              <a:t/>
            </a:r>
            <a:br>
              <a:rPr lang="en-US" sz="2800" b="1" i="1" dirty="0" smtClean="0"/>
            </a:br>
            <a:r>
              <a:rPr lang="en-US" sz="2800" b="1" dirty="0"/>
              <a:t>T</a:t>
            </a:r>
            <a:r>
              <a:rPr lang="en-US" sz="2800" b="1" dirty="0" smtClean="0"/>
              <a:t>ransition </a:t>
            </a:r>
            <a:r>
              <a:rPr lang="en-US" sz="2800" b="1" dirty="0" smtClean="0"/>
              <a:t>codes used to establish relation of time and place in a story</a:t>
            </a:r>
            <a:endParaRPr lang="en-US" sz="2800" b="1" dirty="0"/>
          </a:p>
        </p:txBody>
      </p:sp>
      <p:pic>
        <p:nvPicPr>
          <p:cNvPr id="20483" name="Picture 2" descr="Casablanca Poster">
            <a:hlinkClick r:id="rId2"/>
          </p:cNvPr>
          <p:cNvPicPr>
            <a:picLocks noChangeAspect="1" noChangeArrowheads="1"/>
          </p:cNvPicPr>
          <p:nvPr/>
        </p:nvPicPr>
        <p:blipFill>
          <a:blip r:embed="rId3" cstate="print"/>
          <a:srcRect/>
          <a:stretch>
            <a:fillRect/>
          </a:stretch>
        </p:blipFill>
        <p:spPr bwMode="auto">
          <a:xfrm>
            <a:off x="3276600" y="3429000"/>
            <a:ext cx="2038350" cy="2990850"/>
          </a:xfrm>
          <a:prstGeom prst="rect">
            <a:avLst/>
          </a:prstGeom>
          <a:noFill/>
          <a:ln w="9525">
            <a:noFill/>
            <a:miter lim="800000"/>
            <a:headEnd/>
            <a:tailEnd/>
          </a:ln>
        </p:spPr>
      </p:pic>
      <p:graphicFrame>
        <p:nvGraphicFramePr>
          <p:cNvPr id="6" name="Table 5"/>
          <p:cNvGraphicFramePr>
            <a:graphicFrameLocks noGrp="1"/>
          </p:cNvGraphicFramePr>
          <p:nvPr/>
        </p:nvGraphicFramePr>
        <p:xfrm>
          <a:off x="5602288" y="4506913"/>
          <a:ext cx="2627290" cy="502276"/>
        </p:xfrm>
        <a:graphic>
          <a:graphicData uri="http://schemas.openxmlformats.org/drawingml/2006/table">
            <a:tbl>
              <a:tblPr/>
              <a:tblGrid>
                <a:gridCol w="2627290"/>
              </a:tblGrid>
              <a:tr h="502276">
                <a:tc>
                  <a:txBody>
                    <a:bodyPr/>
                    <a:lstStyle/>
                    <a:p>
                      <a:r>
                        <a:rPr lang="en-US" b="1" i="1" dirty="0" smtClean="0"/>
                        <a:t>Casablanca</a:t>
                      </a:r>
                      <a:r>
                        <a:rPr lang="en-US" dirty="0" smtClean="0"/>
                        <a:t> (1942)</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399506"/>
          </a:xfrm>
        </p:spPr>
        <p:txBody>
          <a:bodyPr>
            <a:normAutofit/>
          </a:bodyPr>
          <a:lstStyle/>
          <a:p>
            <a:pPr algn="ctr"/>
            <a:r>
              <a:rPr lang="en-US" sz="3600" b="1" i="1" dirty="0"/>
              <a:t>Straight C</a:t>
            </a:r>
            <a:r>
              <a:rPr lang="en-US" sz="3600" b="1" i="1" dirty="0" smtClean="0"/>
              <a:t>ut</a:t>
            </a:r>
            <a:r>
              <a:rPr lang="en-US" sz="3600" dirty="0" smtClean="0"/>
              <a:t/>
            </a:r>
            <a:br>
              <a:rPr lang="en-US" sz="3600" dirty="0" smtClean="0"/>
            </a:br>
            <a:r>
              <a:rPr lang="en-US" sz="3600" dirty="0" smtClean="0"/>
              <a:t>Complete </a:t>
            </a:r>
            <a:r>
              <a:rPr lang="en-US" sz="3600" dirty="0"/>
              <a:t>and instantaneous shift of one image to another </a:t>
            </a:r>
            <a:r>
              <a:rPr lang="en-US" sz="3600" dirty="0" smtClean="0"/>
              <a:t/>
            </a:r>
            <a:br>
              <a:rPr lang="en-US" sz="3600" dirty="0" smtClean="0"/>
            </a:br>
            <a:r>
              <a:rPr lang="en-US" sz="3600" dirty="0" smtClean="0"/>
              <a:t>CODE: time </a:t>
            </a:r>
            <a:r>
              <a:rPr lang="en-US" sz="3600" dirty="0"/>
              <a:t>and place </a:t>
            </a:r>
            <a:r>
              <a:rPr lang="en-US" sz="3600" dirty="0" smtClean="0"/>
              <a:t>specified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7520" y="2819400"/>
            <a:ext cx="3002280" cy="3505200"/>
          </a:xfrm>
        </p:spPr>
      </p:pic>
    </p:spTree>
    <p:extLst>
      <p:ext uri="{BB962C8B-B14F-4D97-AF65-F5344CB8AC3E}">
        <p14:creationId xmlns:p14="http://schemas.microsoft.com/office/powerpoint/2010/main" val="2101717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085306"/>
          </a:xfrm>
          <a:ln>
            <a:solidFill>
              <a:schemeClr val="tx1"/>
            </a:solidFill>
          </a:ln>
        </p:spPr>
        <p:txBody>
          <a:bodyPr>
            <a:normAutofit/>
          </a:bodyPr>
          <a:lstStyle/>
          <a:p>
            <a:pPr marL="484632" indent="0" eaLnBrk="1" fontAlgn="auto" hangingPunct="1">
              <a:spcAft>
                <a:spcPts val="0"/>
              </a:spcAft>
              <a:defRPr/>
            </a:pPr>
            <a:r>
              <a:rPr lang="en-US" sz="2800" b="1" i="1" dirty="0" smtClean="0">
                <a:solidFill>
                  <a:schemeClr val="accent1">
                    <a:tint val="83000"/>
                    <a:satMod val="150000"/>
                  </a:schemeClr>
                </a:solidFill>
              </a:rPr>
              <a:t>Dissolve</a:t>
            </a:r>
            <a:r>
              <a:rPr lang="en-US" sz="2800" b="1" dirty="0">
                <a:solidFill>
                  <a:schemeClr val="accent1">
                    <a:tint val="83000"/>
                    <a:satMod val="150000"/>
                  </a:schemeClr>
                </a:solidFill>
              </a:rPr>
              <a:t>-</a:t>
            </a:r>
            <a:r>
              <a:rPr lang="en-US" sz="2800" dirty="0" smtClean="0">
                <a:solidFill>
                  <a:schemeClr val="accent1">
                    <a:tint val="83000"/>
                    <a:satMod val="150000"/>
                  </a:schemeClr>
                </a:solidFill>
              </a:rPr>
              <a:t>gradual </a:t>
            </a:r>
            <a:r>
              <a:rPr lang="en-US" sz="2800" dirty="0" smtClean="0">
                <a:solidFill>
                  <a:schemeClr val="accent1">
                    <a:tint val="83000"/>
                    <a:satMod val="150000"/>
                  </a:schemeClr>
                </a:solidFill>
              </a:rPr>
              <a:t>transition </a:t>
            </a:r>
            <a:r>
              <a:rPr lang="en-US" sz="2800" dirty="0" smtClean="0">
                <a:solidFill>
                  <a:schemeClr val="accent1">
                    <a:tint val="83000"/>
                    <a:satMod val="150000"/>
                  </a:schemeClr>
                </a:solidFill>
              </a:rPr>
              <a:t>fading </a:t>
            </a:r>
            <a:r>
              <a:rPr lang="en-US" sz="2800" dirty="0" smtClean="0">
                <a:solidFill>
                  <a:schemeClr val="accent1">
                    <a:tint val="83000"/>
                    <a:satMod val="150000"/>
                  </a:schemeClr>
                </a:solidFill>
              </a:rPr>
              <a:t>out the current shot </a:t>
            </a:r>
            <a:r>
              <a:rPr lang="en-US" sz="2800" dirty="0" smtClean="0">
                <a:solidFill>
                  <a:schemeClr val="accent1">
                    <a:tint val="83000"/>
                    <a:satMod val="150000"/>
                  </a:schemeClr>
                </a:solidFill>
              </a:rPr>
              <a:t>then fading </a:t>
            </a:r>
            <a:r>
              <a:rPr lang="en-US" sz="2800" dirty="0" smtClean="0">
                <a:solidFill>
                  <a:schemeClr val="accent1">
                    <a:tint val="83000"/>
                    <a:satMod val="150000"/>
                  </a:schemeClr>
                </a:solidFill>
              </a:rPr>
              <a:t>in the new shot </a:t>
            </a:r>
            <a:r>
              <a:rPr lang="en-US" sz="2800" dirty="0" smtClean="0">
                <a:solidFill>
                  <a:schemeClr val="accent1">
                    <a:tint val="83000"/>
                    <a:satMod val="150000"/>
                  </a:schemeClr>
                </a:solidFill>
              </a:rPr>
              <a:t>(a </a:t>
            </a:r>
            <a:r>
              <a:rPr lang="en-US" sz="2800" dirty="0" smtClean="0">
                <a:solidFill>
                  <a:schemeClr val="accent1">
                    <a:tint val="83000"/>
                    <a:satMod val="150000"/>
                  </a:schemeClr>
                </a:solidFill>
              </a:rPr>
              <a:t>brief moment of superimposition).  </a:t>
            </a:r>
            <a:r>
              <a:rPr lang="en-US" sz="2800" dirty="0" smtClean="0">
                <a:solidFill>
                  <a:schemeClr val="accent1">
                    <a:tint val="83000"/>
                    <a:satMod val="150000"/>
                  </a:schemeClr>
                </a:solidFill>
              </a:rPr>
              <a:t/>
            </a:r>
            <a:br>
              <a:rPr lang="en-US" sz="2800" dirty="0" smtClean="0">
                <a:solidFill>
                  <a:schemeClr val="accent1">
                    <a:tint val="83000"/>
                    <a:satMod val="150000"/>
                  </a:schemeClr>
                </a:solidFill>
              </a:rPr>
            </a:br>
            <a:r>
              <a:rPr lang="en-US" sz="2800" b="1" dirty="0" smtClean="0">
                <a:solidFill>
                  <a:schemeClr val="accent1">
                    <a:tint val="83000"/>
                    <a:satMod val="150000"/>
                  </a:schemeClr>
                </a:solidFill>
              </a:rPr>
              <a:t/>
            </a:r>
            <a:br>
              <a:rPr lang="en-US" sz="2800" b="1" dirty="0" smtClean="0">
                <a:solidFill>
                  <a:schemeClr val="accent1">
                    <a:tint val="83000"/>
                    <a:satMod val="150000"/>
                  </a:schemeClr>
                </a:solidFill>
              </a:rPr>
            </a:br>
            <a:r>
              <a:rPr lang="en-US" sz="2800" b="1" dirty="0" smtClean="0">
                <a:solidFill>
                  <a:schemeClr val="accent1">
                    <a:tint val="83000"/>
                    <a:satMod val="150000"/>
                  </a:schemeClr>
                </a:solidFill>
              </a:rPr>
              <a:t>CODE: </a:t>
            </a:r>
            <a:r>
              <a:rPr lang="en-US" sz="2800" dirty="0" smtClean="0">
                <a:solidFill>
                  <a:schemeClr val="accent1">
                    <a:tint val="83000"/>
                    <a:satMod val="150000"/>
                  </a:schemeClr>
                </a:solidFill>
              </a:rPr>
              <a:t>A </a:t>
            </a:r>
            <a:r>
              <a:rPr lang="en-US" sz="2800" dirty="0" smtClean="0">
                <a:solidFill>
                  <a:schemeClr val="accent1">
                    <a:tint val="83000"/>
                    <a:satMod val="150000"/>
                  </a:schemeClr>
                </a:solidFill>
              </a:rPr>
              <a:t>shift to another location or a few hours later.</a:t>
            </a:r>
            <a:endParaRPr lang="en-US" sz="2800" dirty="0">
              <a:solidFill>
                <a:schemeClr val="accent1">
                  <a:tint val="83000"/>
                  <a:satMod val="150000"/>
                </a:schemeClr>
              </a:solidFill>
            </a:endParaRPr>
          </a:p>
        </p:txBody>
      </p:sp>
      <p:pic>
        <p:nvPicPr>
          <p:cNvPr id="3" name="dissolv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27960" y="3581400"/>
            <a:ext cx="3688080" cy="2743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655</TotalTime>
  <Words>854</Words>
  <Application>Microsoft Office PowerPoint</Application>
  <PresentationFormat>On-screen Show (4:3)</PresentationFormat>
  <Paragraphs>92</Paragraphs>
  <Slides>34</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Gothic</vt:lpstr>
      <vt:lpstr>Verdana</vt:lpstr>
      <vt:lpstr>Wingdings 2</vt:lpstr>
      <vt:lpstr>Verve</vt:lpstr>
      <vt:lpstr>Editing</vt:lpstr>
      <vt:lpstr>EDITING-The work of splicing together shots to assemble the finished film </vt:lpstr>
      <vt:lpstr>Editor’s responsibilities</vt:lpstr>
      <vt:lpstr>Editing Terms</vt:lpstr>
      <vt:lpstr>Editing types</vt:lpstr>
      <vt:lpstr>Compare editing styles</vt:lpstr>
      <vt:lpstr>Visual Transitions  Transition codes used to establish relation of time and place in a story</vt:lpstr>
      <vt:lpstr>Straight Cut Complete and instantaneous shift of one image to another  CODE: time and place specified</vt:lpstr>
      <vt:lpstr>Dissolve-gradual transition fading out the current shot then fading in the new shot (a brief moment of superimposition).    CODE: A shift to another location or a few hours later.</vt:lpstr>
      <vt:lpstr>Fade-end of a shot fading out to an empty screen (usually black); brief pause; fade in introduces the next shot.    CODE: Substantial shift in time. </vt:lpstr>
      <vt:lpstr>Other Visual Transitions</vt:lpstr>
      <vt:lpstr>CUT-IN, CUT AWAY-An instantaneous shift from a distant framing to a closer view of some portion of the same space, and vice versa.</vt:lpstr>
      <vt:lpstr>Iris-circle in middle of screen used to shift or change scene of focus; very old school</vt:lpstr>
      <vt:lpstr>THE WIPE-A solid line will travel across the screen, sometimes vertically, sometimes horizontally.  As it moves, it pushes one shot off the screen to reveal another.  Aggressive, highly visible form of edit, unlike the fade or dissolve. </vt:lpstr>
      <vt:lpstr>PowerPoint Presentation</vt:lpstr>
      <vt:lpstr>FUNCTIONS OF EDITING  Editor, with direct involvement of director, combines shots to create narrative and expressive effects</vt:lpstr>
      <vt:lpstr>1. Continuity</vt:lpstr>
      <vt:lpstr>2. Dramatic Focus </vt:lpstr>
      <vt:lpstr>PowerPoint Presentation</vt:lpstr>
      <vt:lpstr>3. Creating Tempo and Mood </vt:lpstr>
      <vt:lpstr>4. narration/point of view</vt:lpstr>
      <vt:lpstr>Continuity Editing Codes</vt:lpstr>
      <vt:lpstr>PowerPoint Presentation</vt:lpstr>
      <vt:lpstr>PowerPoint Presentation</vt:lpstr>
      <vt:lpstr>PowerPoint Presentation</vt:lpstr>
      <vt:lpstr>PowerPoint Presentation</vt:lpstr>
      <vt:lpstr>ASSOCIATIONAL MONTAGE</vt:lpstr>
      <vt:lpstr>GRAPHIC MATCH-Two successive shots joined so as to create a strong similarity of compositional elements (e.g., color, shape).   MATCH ON ACTION-A cut which splices two different views of the same action together at the same moment in the movement, making it seem to continue uninterrupted.</vt:lpstr>
      <vt:lpstr>OVERLAPPING EDITING-cuts that repeat part or all of an action, thus expanding its viewing time and plot duration. </vt:lpstr>
      <vt:lpstr>THE LONG TAKE</vt:lpstr>
      <vt:lpstr>RHYTHM-The perceived rate and regularity of sounds, series of shots, and movements within the shots. It is also one of the most complex to analyze, since it is achieved through the combination of mis-en-scene, cinematography, sound and editing. Indeed, rhythm can be understood as the final balance all of the elements of a film.</vt:lpstr>
      <vt:lpstr>Deconstructing Harry (1997)</vt:lpstr>
      <vt:lpstr>Cries and Whispers (1972)</vt:lpstr>
      <vt:lpstr>The Good, the Bad, and the Ugly (1966)</vt:lpstr>
    </vt:vector>
  </TitlesOfParts>
  <Company>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dc:title>
  <dc:creator>ctryde</dc:creator>
  <cp:lastModifiedBy>faculty</cp:lastModifiedBy>
  <cp:revision>73</cp:revision>
  <dcterms:created xsi:type="dcterms:W3CDTF">2009-02-13T01:08:45Z</dcterms:created>
  <dcterms:modified xsi:type="dcterms:W3CDTF">2014-12-10T17:05:36Z</dcterms:modified>
</cp:coreProperties>
</file>