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5" r:id="rId2"/>
    <p:sldId id="286" r:id="rId3"/>
    <p:sldId id="289" r:id="rId4"/>
    <p:sldId id="290" r:id="rId5"/>
    <p:sldId id="291" r:id="rId6"/>
    <p:sldId id="288" r:id="rId7"/>
    <p:sldId id="287" r:id="rId8"/>
    <p:sldId id="292" r:id="rId9"/>
    <p:sldId id="299" r:id="rId10"/>
    <p:sldId id="294" r:id="rId11"/>
    <p:sldId id="297" r:id="rId12"/>
    <p:sldId id="295" r:id="rId13"/>
    <p:sldId id="300" r:id="rId14"/>
    <p:sldId id="296" r:id="rId15"/>
    <p:sldId id="293" r:id="rId16"/>
    <p:sldId id="298" r:id="rId17"/>
    <p:sldId id="284" r:id="rId18"/>
    <p:sldId id="266" r:id="rId19"/>
    <p:sldId id="301" r:id="rId20"/>
    <p:sldId id="302" r:id="rId21"/>
    <p:sldId id="264" r:id="rId22"/>
    <p:sldId id="259" r:id="rId23"/>
    <p:sldId id="258" r:id="rId24"/>
    <p:sldId id="261" r:id="rId25"/>
    <p:sldId id="306" r:id="rId26"/>
    <p:sldId id="303" r:id="rId27"/>
    <p:sldId id="278" r:id="rId28"/>
    <p:sldId id="280" r:id="rId29"/>
    <p:sldId id="281" r:id="rId30"/>
    <p:sldId id="282" r:id="rId31"/>
    <p:sldId id="279" r:id="rId32"/>
    <p:sldId id="271" r:id="rId33"/>
    <p:sldId id="272" r:id="rId34"/>
    <p:sldId id="304" r:id="rId35"/>
    <p:sldId id="256" r:id="rId36"/>
    <p:sldId id="273" r:id="rId37"/>
    <p:sldId id="269"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94658" autoAdjust="0"/>
  </p:normalViewPr>
  <p:slideViewPr>
    <p:cSldViewPr>
      <p:cViewPr varScale="1">
        <p:scale>
          <a:sx n="74" d="100"/>
          <a:sy n="74" d="100"/>
        </p:scale>
        <p:origin x="-1032" y="-102"/>
      </p:cViewPr>
      <p:guideLst>
        <p:guide orient="horz" pos="2160"/>
        <p:guide pos="2880"/>
      </p:guideLst>
    </p:cSldViewPr>
  </p:slideViewPr>
  <p:outlineViewPr>
    <p:cViewPr>
      <p:scale>
        <a:sx n="33" d="100"/>
        <a:sy n="33" d="100"/>
      </p:scale>
      <p:origin x="48" y="1281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1"/>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38"/>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39"/>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40"/>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41"/>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55"/>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64"/>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Rectangle 65"/>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4" name="Rectangle 66"/>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087242E7-BE3B-466F-A12A-91A5F161D041}" type="datetimeFigureOut">
              <a:rPr lang="en-US"/>
              <a:pPr>
                <a:defRPr/>
              </a:pPr>
              <a:t>9/24/2011</a:t>
            </a:fld>
            <a:endParaRPr lang="en-US"/>
          </a:p>
        </p:txBody>
      </p:sp>
      <p:sp>
        <p:nvSpPr>
          <p:cNvPr id="16" name="Footer Placeholder 16"/>
          <p:cNvSpPr>
            <a:spLocks noGrp="1"/>
          </p:cNvSpPr>
          <p:nvPr>
            <p:ph type="ftr" sz="quarter" idx="11"/>
          </p:nvPr>
        </p:nvSpPr>
        <p:spPr/>
        <p:txBody>
          <a:bodyPr/>
          <a:lstStyle>
            <a:lvl1pPr>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D6FA2762-6EDE-45FA-BF92-2DDFC9732E2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C6A6076-CDFF-4537-9559-2C7B86A8C834}" type="datetimeFigureOut">
              <a:rPr lang="en-US"/>
              <a:pPr>
                <a:defRPr/>
              </a:pPr>
              <a:t>9/24/2011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07E40F6-127E-439E-8B57-3D8C79A608B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EEED203-3754-405C-93ED-BF62603ADD3C}" type="datetimeFigureOut">
              <a:rPr lang="en-US"/>
              <a:pPr>
                <a:defRPr/>
              </a:pPr>
              <a:t>9/24/2011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7D00D4D-B020-469B-B01C-97283726248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6398FD9-BCD2-4961-A84E-CA252374879D}" type="datetimeFigureOut">
              <a:rPr lang="en-US"/>
              <a:pPr>
                <a:defRPr/>
              </a:pPr>
              <a:t>9/24/2011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5F3A49B-E6FE-4B2A-9A20-55579488B27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5" name="Freeform 1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12"/>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9"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0"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1"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3"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5"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6" name="Freeform 24"/>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7" name="Freeform 25"/>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8"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9" name="Rectangle 6"/>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Rectangle 7"/>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8"/>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9"/>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3" name="Rectangle 10"/>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11"/>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C5F60A69-DFCF-4AF2-8F80-BCCDDDF3A7CE}" type="datetimeFigureOut">
              <a:rPr lang="en-US"/>
              <a:pPr>
                <a:defRPr/>
              </a:pPr>
              <a:t>9/24/2011</a:t>
            </a:fld>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ACEC3EB6-8971-4B46-87B5-DC69A6A3787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9F53B403-CDC8-4AB9-8131-D6E447896B9E}" type="datetimeFigureOut">
              <a:rPr lang="en-US"/>
              <a:pPr>
                <a:defRPr/>
              </a:pPr>
              <a:t>9/24/2011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492F479E-3172-4D69-8676-7CFC69F539E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24"/>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15"/>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16"/>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17"/>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8"/>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9"/>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20"/>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21"/>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Rectangle 28"/>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29"/>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FD27C00E-CF9F-426A-ABD5-A6491116DB8C}" type="datetimeFigureOut">
              <a:rPr lang="en-US"/>
              <a:pPr>
                <a:defRPr/>
              </a:pPr>
              <a:t>9/24/2011</a:t>
            </a:fld>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7BF7F2D2-ED82-41A5-A269-0F25E0E58D8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AA70D2AA-C1E8-4294-9AF2-EDB5A71633DC}" type="datetimeFigureOut">
              <a:rPr lang="en-US"/>
              <a:pPr>
                <a:defRPr/>
              </a:pPr>
              <a:t>9/24/2011</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1DE9A486-9D06-4F48-8ECF-33AB030DE05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C554D739-111C-4BBD-B1B6-A01CD2DE5C77}" type="datetimeFigureOut">
              <a:rPr lang="en-US"/>
              <a:pPr>
                <a:defRPr/>
              </a:pPr>
              <a:t>9/24/2011</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791774A4-528B-4BA8-9EFF-733ED63E34B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221B60F-BAE3-4932-83A0-9F1E36CB76BE}" type="datetimeFigureOut">
              <a:rPr lang="en-US"/>
              <a:pPr>
                <a:defRPr/>
              </a:pPr>
              <a:t>9/24/2011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A68CEBF-A5A7-464B-8DF3-BE1541EFB73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Straight Connector 8"/>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9"/>
          <p:cNvGrpSpPr>
            <a:grpSpLocks/>
          </p:cNvGrpSpPr>
          <p:nvPr/>
        </p:nvGrpSpPr>
        <p:grpSpPr bwMode="auto">
          <a:xfrm rot="5400000">
            <a:off x="8515351" y="1219200"/>
            <a:ext cx="131762" cy="128587"/>
            <a:chOff x="6668087" y="1297746"/>
            <a:chExt cx="161840" cy="156602"/>
          </a:xfrm>
        </p:grpSpPr>
        <p:cxnSp>
          <p:nvCxnSpPr>
            <p:cNvPr id="8" name="Straight Connector 14"/>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15"/>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16"/>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13"/>
          <p:cNvGrpSpPr>
            <a:grpSpLocks/>
          </p:cNvGrpSpPr>
          <p:nvPr/>
        </p:nvGrpSpPr>
        <p:grpSpPr bwMode="auto">
          <a:xfrm rot="5400000">
            <a:off x="8667751" y="1371600"/>
            <a:ext cx="131762" cy="128587"/>
            <a:chOff x="6668087" y="1297746"/>
            <a:chExt cx="161840" cy="156602"/>
          </a:xfrm>
        </p:grpSpPr>
        <p:cxnSp>
          <p:nvCxnSpPr>
            <p:cNvPr id="12" name="Straight Connector 10"/>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1"/>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2"/>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17"/>
          <p:cNvGrpSpPr>
            <a:grpSpLocks/>
          </p:cNvGrpSpPr>
          <p:nvPr/>
        </p:nvGrpSpPr>
        <p:grpSpPr bwMode="auto">
          <a:xfrm rot="5400000">
            <a:off x="8320087" y="1474788"/>
            <a:ext cx="131763" cy="128588"/>
            <a:chOff x="6668087" y="1297746"/>
            <a:chExt cx="161840" cy="156602"/>
          </a:xfrm>
        </p:grpSpPr>
        <p:cxnSp>
          <p:nvCxnSpPr>
            <p:cNvPr id="16" name="Straight Connector 18"/>
            <p:cNvCxnSpPr/>
            <p:nvPr/>
          </p:nvCxnSpPr>
          <p:spPr>
            <a:xfrm rot="16200000">
              <a:off x="6663592" y="1298373"/>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9"/>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20"/>
            <p:cNvCxnSpPr/>
            <p:nvPr/>
          </p:nvCxnSpPr>
          <p:spPr>
            <a:xfrm rot="5400000" flipH="1">
              <a:off x="6744512" y="1297398"/>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EFDD60C2-3783-4177-B857-6D3C8722D76A}" type="datetimeFigureOut">
              <a:rPr lang="en-US"/>
              <a:pPr>
                <a:defRPr/>
              </a:pPr>
              <a:t>9/24/2011</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610915B1-2B6F-44FF-BE04-615E2047C3B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defRPr>
            </a:lvl1pPr>
            <a:extLst/>
          </a:lstStyle>
          <a:p>
            <a:pPr>
              <a:defRPr/>
            </a:pPr>
            <a:fld id="{E2CA777D-20FA-4867-91B5-7D6C09B52046}" type="datetimeFigureOut">
              <a:rPr lang="en-US"/>
              <a:pPr>
                <a:defRPr/>
              </a:pPr>
              <a:t>9/24/2011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defRPr>
            </a:lvl1pPr>
            <a:extLst/>
          </a:lstStyle>
          <a:p>
            <a:pPr>
              <a:defRPr/>
            </a:pPr>
            <a:fld id="{DF776B2E-AF62-4F97-925D-937E146EC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2" r:id="rId1"/>
    <p:sldLayoutId id="2147483671" r:id="rId2"/>
    <p:sldLayoutId id="2147483673" r:id="rId3"/>
    <p:sldLayoutId id="2147483674" r:id="rId4"/>
    <p:sldLayoutId id="2147483675" r:id="rId5"/>
    <p:sldLayoutId id="2147483670" r:id="rId6"/>
    <p:sldLayoutId id="2147483676" r:id="rId7"/>
    <p:sldLayoutId id="2147483669" r:id="rId8"/>
    <p:sldLayoutId id="2147483677" r:id="rId9"/>
    <p:sldLayoutId id="2147483668" r:id="rId10"/>
    <p:sldLayoutId id="2147483667" r:id="rId11"/>
  </p:sldLayoutIdLst>
  <p:txStyles>
    <p:titleStyle>
      <a:lvl1pPr algn="l" rtl="0" eaLnBrk="0" fontAlgn="base" hangingPunct="0">
        <a:spcBef>
          <a:spcPct val="0"/>
        </a:spcBef>
        <a:spcAft>
          <a:spcPct val="0"/>
        </a:spcAft>
        <a:defRPr sz="4000" kern="1200" spc="-100">
          <a:solidFill>
            <a:srgbClr val="FFFAB0"/>
          </a:solidFill>
          <a:latin typeface="+mj-lt"/>
          <a:ea typeface="+mj-ea"/>
          <a:cs typeface="+mj-cs"/>
        </a:defRPr>
      </a:lvl1pPr>
      <a:lvl2pPr algn="l" rtl="0" eaLnBrk="0" fontAlgn="base" hangingPunct="0">
        <a:spcBef>
          <a:spcPct val="0"/>
        </a:spcBef>
        <a:spcAft>
          <a:spcPct val="0"/>
        </a:spcAft>
        <a:defRPr sz="4000">
          <a:solidFill>
            <a:srgbClr val="FFFAB0"/>
          </a:solidFill>
          <a:latin typeface="Consolas" pitchFamily="49" charset="0"/>
        </a:defRPr>
      </a:lvl2pPr>
      <a:lvl3pPr algn="l" rtl="0" eaLnBrk="0" fontAlgn="base" hangingPunct="0">
        <a:spcBef>
          <a:spcPct val="0"/>
        </a:spcBef>
        <a:spcAft>
          <a:spcPct val="0"/>
        </a:spcAft>
        <a:defRPr sz="4000">
          <a:solidFill>
            <a:srgbClr val="FFFAB0"/>
          </a:solidFill>
          <a:latin typeface="Consolas" pitchFamily="49" charset="0"/>
        </a:defRPr>
      </a:lvl3pPr>
      <a:lvl4pPr algn="l" rtl="0" eaLnBrk="0" fontAlgn="base" hangingPunct="0">
        <a:spcBef>
          <a:spcPct val="0"/>
        </a:spcBef>
        <a:spcAft>
          <a:spcPct val="0"/>
        </a:spcAft>
        <a:defRPr sz="4000">
          <a:solidFill>
            <a:srgbClr val="FFFAB0"/>
          </a:solidFill>
          <a:latin typeface="Consolas" pitchFamily="49" charset="0"/>
        </a:defRPr>
      </a:lvl4pPr>
      <a:lvl5pPr algn="l" rtl="0" eaLnBrk="0" fontAlgn="base" hangingPunct="0">
        <a:spcBef>
          <a:spcPct val="0"/>
        </a:spcBef>
        <a:spcAft>
          <a:spcPct val="0"/>
        </a:spcAft>
        <a:defRPr sz="4000">
          <a:solidFill>
            <a:srgbClr val="FFFAB0"/>
          </a:solidFill>
          <a:latin typeface="Consolas" pitchFamily="49" charset="0"/>
        </a:defRPr>
      </a:lvl5pPr>
      <a:lvl6pPr marL="457200" algn="l" rtl="0" fontAlgn="base">
        <a:spcBef>
          <a:spcPct val="0"/>
        </a:spcBef>
        <a:spcAft>
          <a:spcPct val="0"/>
        </a:spcAft>
        <a:defRPr sz="4000">
          <a:solidFill>
            <a:srgbClr val="FFFAB0"/>
          </a:solidFill>
          <a:latin typeface="Consolas" pitchFamily="49" charset="0"/>
        </a:defRPr>
      </a:lvl6pPr>
      <a:lvl7pPr marL="914400" algn="l" rtl="0" fontAlgn="base">
        <a:spcBef>
          <a:spcPct val="0"/>
        </a:spcBef>
        <a:spcAft>
          <a:spcPct val="0"/>
        </a:spcAft>
        <a:defRPr sz="4000">
          <a:solidFill>
            <a:srgbClr val="FFFAB0"/>
          </a:solidFill>
          <a:latin typeface="Consolas" pitchFamily="49" charset="0"/>
        </a:defRPr>
      </a:lvl7pPr>
      <a:lvl8pPr marL="1371600" algn="l" rtl="0" fontAlgn="base">
        <a:spcBef>
          <a:spcPct val="0"/>
        </a:spcBef>
        <a:spcAft>
          <a:spcPct val="0"/>
        </a:spcAft>
        <a:defRPr sz="4000">
          <a:solidFill>
            <a:srgbClr val="FFFAB0"/>
          </a:solidFill>
          <a:latin typeface="Consolas" pitchFamily="49" charset="0"/>
        </a:defRPr>
      </a:lvl8pPr>
      <a:lvl9pPr marL="1828800" algn="l" rtl="0" fontAlgn="base">
        <a:spcBef>
          <a:spcPct val="0"/>
        </a:spcBef>
        <a:spcAft>
          <a:spcPct val="0"/>
        </a:spcAft>
        <a:defRPr sz="4000">
          <a:solidFill>
            <a:srgbClr val="FFFAB0"/>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B58B80"/>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B58B80"/>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en.wikipedia.org/wiki/File:Arricamst.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video" Target="file:///F:\Film\stendahl-zoom.wm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6.xml"/><Relationship Id="rId1" Type="http://schemas.openxmlformats.org/officeDocument/2006/relationships/video" Target="file:///F:\Film\RackFocus-Peking.wmv"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6.xml"/><Relationship Id="rId1" Type="http://schemas.openxmlformats.org/officeDocument/2006/relationships/video" Target="file:///F:\Film\Crane-Player.wmv"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6.xml"/><Relationship Id="rId1" Type="http://schemas.openxmlformats.org/officeDocument/2006/relationships/video" Target="file:///F:\Film\Pan-Traffic.wmv"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6.xml"/><Relationship Id="rId1" Type="http://schemas.openxmlformats.org/officeDocument/2006/relationships/video" Target="file:///F:\Film\tilt-besieged.wm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6.xml"/><Relationship Id="rId1" Type="http://schemas.openxmlformats.org/officeDocument/2006/relationships/video" Target="file:///F:\Film\traveling-central.wmv"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6.xml"/><Relationship Id="rId1" Type="http://schemas.openxmlformats.org/officeDocument/2006/relationships/video" Target="file:///F:\Film\SteadyCam-dancer.wmv"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6.xml"/><Relationship Id="rId1" Type="http://schemas.openxmlformats.org/officeDocument/2006/relationships/video" Target="file:///F:\Film\FollowingShot-eyes.wm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6.xml"/><Relationship Id="rId1" Type="http://schemas.openxmlformats.org/officeDocument/2006/relationships/video" Target="file:///F:\Film\reframing-eyes.wmv"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6.xml"/><Relationship Id="rId1" Type="http://schemas.openxmlformats.org/officeDocument/2006/relationships/video" Target="file:///F:\Film\POV-Peking.wmv"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Film Structure and the camera</a:t>
            </a:r>
            <a:endParaRPr lang="en-US" dirty="0"/>
          </a:p>
        </p:txBody>
      </p:sp>
      <p:sp>
        <p:nvSpPr>
          <p:cNvPr id="5" name="Subtitle 4"/>
          <p:cNvSpPr>
            <a:spLocks noGrp="1"/>
          </p:cNvSpPr>
          <p:nvPr>
            <p:ph type="subTitle" idx="1"/>
          </p:nvPr>
        </p:nvSpPr>
        <p:spPr/>
        <p:txBody>
          <a:bodyPr/>
          <a:lstStyle/>
          <a:p>
            <a:pPr algn="ctr"/>
            <a:r>
              <a:rPr lang="en-US" dirty="0" smtClean="0"/>
              <a:t>How position, angle, lens and movement have a major impact on the visual structure of a film</a:t>
            </a:r>
            <a:endParaRPr lang="en-US" dirty="0"/>
          </a:p>
        </p:txBody>
      </p:sp>
      <p:pic>
        <p:nvPicPr>
          <p:cNvPr id="6" name="Picture 2" descr="http://upload.wikimedia.org/wikipedia/en/thumb/f/f9/Arricamst.jpg/180px-Arricamst.jpg">
            <a:hlinkClick r:id="rId2" tooltip="The Arricam ST, a popular 35 mm film camera currently used on major productions."/>
          </p:cNvPr>
          <p:cNvPicPr>
            <a:picLocks noChangeAspect="1" noChangeArrowheads="1"/>
          </p:cNvPicPr>
          <p:nvPr/>
        </p:nvPicPr>
        <p:blipFill>
          <a:blip r:embed="rId3" cstate="print"/>
          <a:srcRect/>
          <a:stretch>
            <a:fillRect/>
          </a:stretch>
        </p:blipFill>
        <p:spPr bwMode="auto">
          <a:xfrm>
            <a:off x="3505200" y="304800"/>
            <a:ext cx="2455703"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2992437"/>
          </a:xfrm>
        </p:spPr>
        <p:txBody>
          <a:bodyPr/>
          <a:lstStyle/>
          <a:p>
            <a:pPr algn="ctr" eaLnBrk="1" hangingPunct="1">
              <a:defRPr/>
            </a:pPr>
            <a:r>
              <a:rPr lang="en-US" sz="3600" dirty="0" smtClean="0"/>
              <a:t>ANGLE OF FRAMING </a:t>
            </a:r>
            <a:r>
              <a:rPr lang="en-US" sz="2800" dirty="0" smtClean="0"/>
              <a:t/>
            </a:r>
            <a:br>
              <a:rPr lang="en-US" sz="2800" dirty="0" smtClean="0"/>
            </a:br>
            <a:r>
              <a:rPr lang="en-US" sz="2800" b="1" i="1" dirty="0" err="1" smtClean="0"/>
              <a:t>Framing</a:t>
            </a:r>
            <a:r>
              <a:rPr lang="en-US" sz="2800" dirty="0" smtClean="0"/>
              <a:t>-position of subject in the frame</a:t>
            </a:r>
            <a:r>
              <a:rPr lang="en-US" sz="2800" b="1" dirty="0" smtClean="0"/>
              <a:t/>
            </a:r>
            <a:br>
              <a:rPr lang="en-US" sz="2800" b="1" dirty="0" smtClean="0"/>
            </a:br>
            <a:r>
              <a:rPr lang="en-US" sz="2800" b="1" dirty="0" smtClean="0"/>
              <a:t>3 Essential positions</a:t>
            </a:r>
            <a:br>
              <a:rPr lang="en-US" sz="2800" b="1" dirty="0" smtClean="0"/>
            </a:br>
            <a:r>
              <a:rPr lang="en-US" sz="2800" b="1" dirty="0" smtClean="0"/>
              <a:t>low</a:t>
            </a:r>
            <a:br>
              <a:rPr lang="en-US" sz="2800" b="1" dirty="0" smtClean="0"/>
            </a:br>
            <a:r>
              <a:rPr lang="en-US" sz="2800" b="1" dirty="0" smtClean="0"/>
              <a:t>medium (eye-level)</a:t>
            </a:r>
            <a:br>
              <a:rPr lang="en-US" sz="2800" b="1" dirty="0" smtClean="0"/>
            </a:br>
            <a:r>
              <a:rPr lang="en-US" sz="2800" b="1" dirty="0" smtClean="0"/>
              <a:t>high</a:t>
            </a:r>
            <a:endParaRPr lang="en-US" sz="2800" dirty="0">
              <a:solidFill>
                <a:schemeClr val="tx2">
                  <a:satMod val="200000"/>
                </a:schemeClr>
              </a:solidFill>
            </a:endParaRPr>
          </a:p>
        </p:txBody>
      </p:sp>
      <p:pic>
        <p:nvPicPr>
          <p:cNvPr id="4" name="Picture 3" descr="lowangleshot.jpg"/>
          <p:cNvPicPr>
            <a:picLocks noChangeAspect="1"/>
          </p:cNvPicPr>
          <p:nvPr/>
        </p:nvPicPr>
        <p:blipFill>
          <a:blip r:embed="rId2" cstate="print"/>
          <a:stretch>
            <a:fillRect/>
          </a:stretch>
        </p:blipFill>
        <p:spPr>
          <a:xfrm>
            <a:off x="2209800" y="3962400"/>
            <a:ext cx="5257800" cy="212445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2612136"/>
          </a:xfrm>
        </p:spPr>
        <p:txBody>
          <a:bodyPr/>
          <a:lstStyle/>
          <a:p>
            <a:r>
              <a:rPr lang="en-US" sz="2800" b="1" i="1" dirty="0" smtClean="0"/>
              <a:t>Straight-on angle</a:t>
            </a:r>
            <a:r>
              <a:rPr lang="en-US" sz="2800" b="1" dirty="0" smtClean="0"/>
              <a:t>-</a:t>
            </a:r>
            <a:r>
              <a:rPr lang="en-US" sz="2800" dirty="0" smtClean="0"/>
              <a:t>the camera is positioned at about the same height as the object, shooting straight and level (this is the default angle).</a:t>
            </a:r>
            <a:endParaRPr lang="en-US" sz="2800" dirty="0"/>
          </a:p>
        </p:txBody>
      </p:sp>
      <p:pic>
        <p:nvPicPr>
          <p:cNvPr id="3" name="Picture 2" descr="E:\film3_files\cinematography_files\giul2.jpg"/>
          <p:cNvPicPr>
            <a:picLocks noChangeAspect="1" noChangeArrowheads="1"/>
          </p:cNvPicPr>
          <p:nvPr/>
        </p:nvPicPr>
        <p:blipFill>
          <a:blip r:embed="rId2" cstate="print"/>
          <a:srcRect/>
          <a:stretch>
            <a:fillRect/>
          </a:stretch>
        </p:blipFill>
        <p:spPr bwMode="auto">
          <a:xfrm>
            <a:off x="2362200" y="3048000"/>
            <a:ext cx="4718579"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5735637"/>
          </a:xfrm>
        </p:spPr>
        <p:txBody>
          <a:bodyPr/>
          <a:lstStyle/>
          <a:p>
            <a:pPr eaLnBrk="1" hangingPunct="1">
              <a:defRPr/>
            </a:pPr>
            <a:r>
              <a:rPr lang="en-US" sz="2800" b="1" i="1" dirty="0" smtClean="0"/>
              <a:t>Low angle</a:t>
            </a:r>
            <a:r>
              <a:rPr lang="en-US" sz="2800" dirty="0" smtClean="0"/>
              <a:t>-The object is seen from a low-level position (camera looking up)</a:t>
            </a: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t>
            </a:r>
            <a:br>
              <a:rPr lang="en-US" sz="2400" b="1" dirty="0" smtClean="0"/>
            </a:br>
            <a:endParaRPr lang="en-US" sz="2400" dirty="0"/>
          </a:p>
        </p:txBody>
      </p:sp>
      <p:pic>
        <p:nvPicPr>
          <p:cNvPr id="24578" name="Picture 2" descr="E:\film3_files\cinematography_files\cpangle2.jpg"/>
          <p:cNvPicPr>
            <a:picLocks noChangeAspect="1" noChangeArrowheads="1"/>
          </p:cNvPicPr>
          <p:nvPr/>
        </p:nvPicPr>
        <p:blipFill>
          <a:blip r:embed="rId2" cstate="print"/>
          <a:srcRect/>
          <a:stretch>
            <a:fillRect/>
          </a:stretch>
        </p:blipFill>
        <p:spPr bwMode="auto">
          <a:xfrm>
            <a:off x="2133600" y="3200400"/>
            <a:ext cx="5166347"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2383536"/>
          </a:xfrm>
        </p:spPr>
        <p:txBody>
          <a:bodyPr/>
          <a:lstStyle/>
          <a:p>
            <a:r>
              <a:rPr lang="en-US" sz="2800" b="1" i="1" dirty="0" smtClean="0"/>
              <a:t>high angle-</a:t>
            </a:r>
            <a:r>
              <a:rPr lang="en-US" sz="2800" dirty="0" smtClean="0"/>
              <a:t>the object is seen from above (camera looking down). A limit case of the high angle shot is the aerial-shot (a bird's-eye view taken from a helicopter or an airplane). </a:t>
            </a:r>
            <a:r>
              <a:rPr lang="en-US" dirty="0" smtClean="0"/>
              <a:t/>
            </a:r>
            <a:br>
              <a:rPr lang="en-US" dirty="0" smtClean="0"/>
            </a:br>
            <a:endParaRPr lang="en-US" dirty="0"/>
          </a:p>
        </p:txBody>
      </p:sp>
      <p:pic>
        <p:nvPicPr>
          <p:cNvPr id="3" name="Picture 4" descr="E:\film3_files\cinematography_files\cpangle3.jpg"/>
          <p:cNvPicPr>
            <a:picLocks noChangeAspect="1" noChangeArrowheads="1"/>
          </p:cNvPicPr>
          <p:nvPr/>
        </p:nvPicPr>
        <p:blipFill>
          <a:blip r:embed="rId2" cstate="print"/>
          <a:srcRect/>
          <a:stretch>
            <a:fillRect/>
          </a:stretch>
        </p:blipFill>
        <p:spPr bwMode="auto">
          <a:xfrm>
            <a:off x="2514600" y="3276600"/>
            <a:ext cx="4642843"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2535237"/>
          </a:xfrm>
        </p:spPr>
        <p:txBody>
          <a:bodyPr/>
          <a:lstStyle/>
          <a:p>
            <a:pPr eaLnBrk="1" hangingPunct="1">
              <a:defRPr/>
            </a:pPr>
            <a:r>
              <a:rPr lang="en-US" sz="2800" b="1" i="1" dirty="0" smtClean="0"/>
              <a:t>Oblique angle (canted/tilted angle)-</a:t>
            </a:r>
            <a:r>
              <a:rPr lang="en-US" sz="2800" dirty="0" smtClean="0"/>
              <a:t>The camera is tilted sideways showing a tilted view of an object. May suggest disorientation, anxieties, visualizes emotional/psychological instability</a:t>
            </a:r>
            <a:endParaRPr lang="en-US" sz="2800" dirty="0"/>
          </a:p>
        </p:txBody>
      </p:sp>
      <p:pic>
        <p:nvPicPr>
          <p:cNvPr id="25602" name="Picture 2" descr="E:\film3_files\cinematography_files\pkocanted.jpg"/>
          <p:cNvPicPr>
            <a:picLocks noChangeAspect="1" noChangeArrowheads="1"/>
          </p:cNvPicPr>
          <p:nvPr/>
        </p:nvPicPr>
        <p:blipFill>
          <a:blip r:embed="rId2" cstate="print"/>
          <a:srcRect/>
          <a:stretch>
            <a:fillRect/>
          </a:stretch>
        </p:blipFill>
        <p:spPr bwMode="auto">
          <a:xfrm>
            <a:off x="2438400" y="3886200"/>
            <a:ext cx="4624388"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2764536"/>
          </a:xfrm>
        </p:spPr>
        <p:txBody>
          <a:bodyPr/>
          <a:lstStyle/>
          <a:p>
            <a:r>
              <a:rPr lang="en-US" sz="2800" b="1" i="1" dirty="0" smtClean="0"/>
              <a:t>Angle of framing </a:t>
            </a:r>
            <a:r>
              <a:rPr lang="en-US" sz="2800" dirty="0" smtClean="0"/>
              <a:t>can convey character’s view of the world and accompanying emotions; also can complicate emotional responses by playing against visual relationships viewers want to have with characters</a:t>
            </a:r>
            <a:endParaRPr lang="en-US" sz="2800" dirty="0"/>
          </a:p>
        </p:txBody>
      </p:sp>
      <p:pic>
        <p:nvPicPr>
          <p:cNvPr id="3" name="Picture 2" descr="overheadangleshot.jpg"/>
          <p:cNvPicPr>
            <a:picLocks noChangeAspect="1"/>
          </p:cNvPicPr>
          <p:nvPr/>
        </p:nvPicPr>
        <p:blipFill>
          <a:blip r:embed="rId2" cstate="print"/>
          <a:stretch>
            <a:fillRect/>
          </a:stretch>
        </p:blipFill>
        <p:spPr>
          <a:xfrm>
            <a:off x="685800" y="3276600"/>
            <a:ext cx="3429000" cy="2428624"/>
          </a:xfrm>
          <a:prstGeom prst="rect">
            <a:avLst/>
          </a:prstGeom>
        </p:spPr>
      </p:pic>
      <p:pic>
        <p:nvPicPr>
          <p:cNvPr id="4" name="Picture 3" descr="overheadangleshot2.jpg"/>
          <p:cNvPicPr>
            <a:picLocks noChangeAspect="1"/>
          </p:cNvPicPr>
          <p:nvPr/>
        </p:nvPicPr>
        <p:blipFill>
          <a:blip r:embed="rId3" cstate="print"/>
          <a:stretch>
            <a:fillRect/>
          </a:stretch>
        </p:blipFill>
        <p:spPr>
          <a:xfrm>
            <a:off x="4343400" y="4038600"/>
            <a:ext cx="4315968" cy="232867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2">
                    <a:satMod val="200000"/>
                  </a:schemeClr>
                </a:solidFill>
              </a:rPr>
              <a:t>Camera Lens</a:t>
            </a:r>
            <a:br>
              <a:rPr lang="en-US" dirty="0" smtClean="0">
                <a:solidFill>
                  <a:schemeClr val="tx2">
                    <a:satMod val="200000"/>
                  </a:schemeClr>
                </a:solidFill>
              </a:rPr>
            </a:br>
            <a:endParaRPr lang="en-US" dirty="0"/>
          </a:p>
        </p:txBody>
      </p:sp>
      <p:sp>
        <p:nvSpPr>
          <p:cNvPr id="3" name="Content Placeholder 2"/>
          <p:cNvSpPr>
            <a:spLocks noGrp="1"/>
          </p:cNvSpPr>
          <p:nvPr>
            <p:ph idx="1"/>
          </p:nvPr>
        </p:nvSpPr>
        <p:spPr>
          <a:xfrm>
            <a:off x="914400" y="1524000"/>
            <a:ext cx="7772400" cy="4921250"/>
          </a:xfrm>
        </p:spPr>
        <p:txBody>
          <a:bodyPr/>
          <a:lstStyle/>
          <a:p>
            <a:r>
              <a:rPr lang="en-US" sz="2800" dirty="0" smtClean="0"/>
              <a:t>A </a:t>
            </a:r>
            <a:r>
              <a:rPr lang="en-US" sz="2800" b="1" i="1" dirty="0" smtClean="0"/>
              <a:t>lens</a:t>
            </a:r>
            <a:r>
              <a:rPr lang="en-US" sz="2800" dirty="0" smtClean="0"/>
              <a:t> is a device that gathers light into the camera to a focused point on film, creating an image (emulsion)</a:t>
            </a:r>
          </a:p>
          <a:p>
            <a:pPr algn="ctr">
              <a:buNone/>
            </a:pPr>
            <a:r>
              <a:rPr lang="en-US" sz="3600" b="1" i="1" dirty="0" smtClean="0"/>
              <a:t>Choice of Lens can</a:t>
            </a:r>
          </a:p>
          <a:p>
            <a:r>
              <a:rPr lang="en-US" sz="2800" dirty="0" smtClean="0"/>
              <a:t>Affect apparent size of objects</a:t>
            </a:r>
          </a:p>
          <a:p>
            <a:r>
              <a:rPr lang="en-US" sz="2800" dirty="0" smtClean="0"/>
              <a:t>Affect apparent relationship of depth and distance between far and near objects</a:t>
            </a:r>
          </a:p>
          <a:p>
            <a:r>
              <a:rPr lang="en-US" sz="2800" dirty="0" smtClean="0">
                <a:solidFill>
                  <a:schemeClr val="tx2">
                    <a:satMod val="200000"/>
                  </a:schemeClr>
                </a:solidFill>
              </a:rPr>
              <a:t>type of lens used in each shot helps define relationship between camera and what it photographs.</a:t>
            </a:r>
          </a:p>
          <a:p>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4800" dirty="0"/>
          </a:p>
        </p:txBody>
      </p:sp>
      <p:sp>
        <p:nvSpPr>
          <p:cNvPr id="3" name="Content Placeholder 2"/>
          <p:cNvSpPr>
            <a:spLocks noGrp="1"/>
          </p:cNvSpPr>
          <p:nvPr>
            <p:ph idx="1"/>
          </p:nvPr>
        </p:nvSpPr>
        <p:spPr>
          <a:xfrm>
            <a:off x="914400" y="609600"/>
            <a:ext cx="7772400" cy="4679950"/>
          </a:xfrm>
        </p:spPr>
        <p:txBody>
          <a:bodyPr/>
          <a:lstStyle/>
          <a:p>
            <a:endParaRPr lang="en-US" sz="2800" dirty="0" smtClean="0">
              <a:solidFill>
                <a:schemeClr val="tx2">
                  <a:satMod val="200000"/>
                </a:schemeClr>
              </a:solidFill>
            </a:endParaRPr>
          </a:p>
          <a:p>
            <a:r>
              <a:rPr lang="en-US" sz="3600" b="1" i="1" dirty="0" smtClean="0">
                <a:solidFill>
                  <a:schemeClr val="tx2">
                    <a:satMod val="200000"/>
                  </a:schemeClr>
                </a:solidFill>
              </a:rPr>
              <a:t>Focal Length/depth of field</a:t>
            </a:r>
            <a:r>
              <a:rPr lang="en-US" sz="3600" dirty="0" smtClean="0">
                <a:solidFill>
                  <a:schemeClr val="tx2">
                    <a:satMod val="200000"/>
                  </a:schemeClr>
                </a:solidFill>
              </a:rPr>
              <a:t>-distance from the film inside the camera and the optical center.</a:t>
            </a:r>
          </a:p>
          <a:p>
            <a:endParaRPr lang="en-US" sz="3600" dirty="0" smtClean="0">
              <a:solidFill>
                <a:schemeClr val="tx2">
                  <a:satMod val="200000"/>
                </a:schemeClr>
              </a:solidFill>
            </a:endParaRPr>
          </a:p>
        </p:txBody>
      </p:sp>
      <p:pic>
        <p:nvPicPr>
          <p:cNvPr id="21506" name="Picture 2" descr="http://www.digitalcameraprinters.us/images/float/video-camera-lens.jpg"/>
          <p:cNvPicPr>
            <a:picLocks noChangeAspect="1" noChangeArrowheads="1"/>
          </p:cNvPicPr>
          <p:nvPr/>
        </p:nvPicPr>
        <p:blipFill>
          <a:blip r:embed="rId2" cstate="print"/>
          <a:srcRect/>
          <a:stretch>
            <a:fillRect/>
          </a:stretch>
        </p:blipFill>
        <p:spPr bwMode="auto">
          <a:xfrm>
            <a:off x="3352800" y="3886200"/>
            <a:ext cx="2733675" cy="27527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1"/>
            <a:ext cx="7772400" cy="2895600"/>
          </a:xfrm>
        </p:spPr>
        <p:txBody>
          <a:bodyPr/>
          <a:lstStyle/>
          <a:p>
            <a:pPr eaLnBrk="1" fontAlgn="auto" hangingPunct="1">
              <a:spcAft>
                <a:spcPts val="0"/>
              </a:spcAft>
              <a:defRPr/>
            </a:pPr>
            <a:r>
              <a:rPr lang="en-US" sz="3200" b="1" i="1" dirty="0" smtClean="0">
                <a:solidFill>
                  <a:schemeClr val="tx2">
                    <a:satMod val="200000"/>
                  </a:schemeClr>
                </a:solidFill>
              </a:rPr>
              <a:t>Angle of view</a:t>
            </a:r>
            <a:r>
              <a:rPr lang="en-US" sz="3200" dirty="0" smtClean="0">
                <a:solidFill>
                  <a:schemeClr val="tx2">
                    <a:satMod val="200000"/>
                  </a:schemeClr>
                </a:solidFill>
              </a:rPr>
              <a:t>-how much the focal length of a lens sees</a:t>
            </a:r>
            <a:br>
              <a:rPr lang="en-US" sz="3200" dirty="0" smtClean="0">
                <a:solidFill>
                  <a:schemeClr val="tx2">
                    <a:satMod val="200000"/>
                  </a:schemeClr>
                </a:solidFill>
              </a:rPr>
            </a:br>
            <a:r>
              <a:rPr lang="en-US" sz="2400" dirty="0" smtClean="0">
                <a:solidFill>
                  <a:schemeClr val="tx2">
                    <a:satMod val="200000"/>
                  </a:schemeClr>
                </a:solidFill>
              </a:rPr>
              <a:t/>
            </a:r>
            <a:br>
              <a:rPr lang="en-US" sz="2400" dirty="0" smtClean="0">
                <a:solidFill>
                  <a:schemeClr val="tx2">
                    <a:satMod val="200000"/>
                  </a:schemeClr>
                </a:solidFill>
              </a:rPr>
            </a:br>
            <a:r>
              <a:rPr lang="en-US" sz="3200" i="1" dirty="0" smtClean="0">
                <a:solidFill>
                  <a:schemeClr val="tx2">
                    <a:satMod val="200000"/>
                  </a:schemeClr>
                </a:solidFill>
              </a:rPr>
              <a:t>Normal lens</a:t>
            </a:r>
            <a:r>
              <a:rPr lang="en-US" sz="3200" dirty="0" smtClean="0">
                <a:solidFill>
                  <a:schemeClr val="tx2">
                    <a:satMod val="200000"/>
                  </a:schemeClr>
                </a:solidFill>
              </a:rPr>
              <a:t>-focal length of 50mm for 35mm film is standard</a:t>
            </a:r>
            <a:br>
              <a:rPr lang="en-US" sz="3200" dirty="0" smtClean="0">
                <a:solidFill>
                  <a:schemeClr val="tx2">
                    <a:satMod val="200000"/>
                  </a:schemeClr>
                </a:solidFill>
              </a:rPr>
            </a:br>
            <a:r>
              <a:rPr lang="en-US" sz="3200" dirty="0" smtClean="0">
                <a:solidFill>
                  <a:schemeClr val="tx2">
                    <a:satMod val="200000"/>
                  </a:schemeClr>
                </a:solidFill>
              </a:rPr>
              <a:t/>
            </a:r>
            <a:br>
              <a:rPr lang="en-US" sz="3200" dirty="0" smtClean="0">
                <a:solidFill>
                  <a:schemeClr val="tx2">
                    <a:satMod val="200000"/>
                  </a:schemeClr>
                </a:solidFill>
              </a:rPr>
            </a:br>
            <a:r>
              <a:rPr lang="en-US" sz="2400" dirty="0" smtClean="0">
                <a:solidFill>
                  <a:schemeClr val="tx2">
                    <a:satMod val="200000"/>
                  </a:schemeClr>
                </a:solidFill>
              </a:rPr>
              <a:t/>
            </a:r>
            <a:br>
              <a:rPr lang="en-US" sz="2400" dirty="0" smtClean="0">
                <a:solidFill>
                  <a:schemeClr val="tx2">
                    <a:satMod val="200000"/>
                  </a:schemeClr>
                </a:solidFill>
              </a:rPr>
            </a:br>
            <a:r>
              <a:rPr lang="en-US" sz="2400" dirty="0" smtClean="0">
                <a:solidFill>
                  <a:schemeClr val="tx2">
                    <a:satMod val="200000"/>
                  </a:schemeClr>
                </a:solidFill>
              </a:rPr>
              <a:t/>
            </a:r>
            <a:br>
              <a:rPr lang="en-US" sz="2400" dirty="0" smtClean="0">
                <a:solidFill>
                  <a:schemeClr val="tx2">
                    <a:satMod val="200000"/>
                  </a:schemeClr>
                </a:solidFill>
              </a:rPr>
            </a:br>
            <a:endParaRPr lang="en-US" sz="2400" dirty="0">
              <a:solidFill>
                <a:schemeClr val="tx2">
                  <a:satMod val="200000"/>
                </a:schemeClr>
              </a:solidFill>
            </a:endParaRPr>
          </a:p>
        </p:txBody>
      </p:sp>
      <p:pic>
        <p:nvPicPr>
          <p:cNvPr id="20482" name="Picture 2" descr="http://images.intomobile.com/wp-content/uploads/2010/07/iphone-4-slr-lens-camera.jpg"/>
          <p:cNvPicPr>
            <a:picLocks noChangeAspect="1" noChangeArrowheads="1"/>
          </p:cNvPicPr>
          <p:nvPr/>
        </p:nvPicPr>
        <p:blipFill>
          <a:blip r:embed="rId2" cstate="print"/>
          <a:srcRect/>
          <a:stretch>
            <a:fillRect/>
          </a:stretch>
        </p:blipFill>
        <p:spPr bwMode="auto">
          <a:xfrm>
            <a:off x="2057400" y="3276600"/>
            <a:ext cx="5181600" cy="290754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3069336"/>
          </a:xfrm>
        </p:spPr>
        <p:txBody>
          <a:bodyPr/>
          <a:lstStyle/>
          <a:p>
            <a:r>
              <a:rPr lang="en-US" sz="2400" dirty="0" smtClean="0"/>
              <a:t>Telephoto lens-greater than normal focal length, more narrow, will magnify distant objects with less depth</a:t>
            </a:r>
            <a:r>
              <a:rPr lang="en-US" sz="2400" b="1" dirty="0" smtClean="0">
                <a:solidFill>
                  <a:schemeClr val="tx2">
                    <a:satMod val="200000"/>
                  </a:schemeClr>
                </a:solidFill>
              </a:rPr>
              <a:t> The effect of using a long lens is to compress the apparent depth of an image, so that elements that are relatively close or far away from the camera seem to lie at approximately the same distance.</a:t>
            </a:r>
            <a:endParaRPr lang="en-US" sz="2400" dirty="0"/>
          </a:p>
        </p:txBody>
      </p:sp>
      <p:pic>
        <p:nvPicPr>
          <p:cNvPr id="3" name="Picture 4" descr="E:\film3_files\cinematography_files\paytele.jpg"/>
          <p:cNvPicPr>
            <a:picLocks noChangeAspect="1" noChangeArrowheads="1"/>
          </p:cNvPicPr>
          <p:nvPr/>
        </p:nvPicPr>
        <p:blipFill>
          <a:blip r:embed="rId2" cstate="print"/>
          <a:srcRect/>
          <a:stretch>
            <a:fillRect/>
          </a:stretch>
        </p:blipFill>
        <p:spPr bwMode="auto">
          <a:xfrm>
            <a:off x="4495800" y="3048000"/>
            <a:ext cx="3916363" cy="1676400"/>
          </a:xfrm>
          <a:prstGeom prst="rect">
            <a:avLst/>
          </a:prstGeom>
          <a:noFill/>
          <a:ln w="9525">
            <a:noFill/>
            <a:miter lim="800000"/>
            <a:headEnd/>
            <a:tailEnd/>
          </a:ln>
        </p:spPr>
      </p:pic>
      <p:pic>
        <p:nvPicPr>
          <p:cNvPr id="51202" name="Picture 2" descr="http://www.nivo.co.za/db/img/00/00/66/04_0000309B.jpg"/>
          <p:cNvPicPr>
            <a:picLocks noChangeAspect="1" noChangeArrowheads="1"/>
          </p:cNvPicPr>
          <p:nvPr/>
        </p:nvPicPr>
        <p:blipFill>
          <a:blip r:embed="rId3" cstate="print"/>
          <a:srcRect/>
          <a:stretch>
            <a:fillRect/>
          </a:stretch>
        </p:blipFill>
        <p:spPr bwMode="auto">
          <a:xfrm>
            <a:off x="685800" y="4800600"/>
            <a:ext cx="3724484" cy="182619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1620837"/>
          </a:xfrm>
        </p:spPr>
        <p:txBody>
          <a:bodyPr/>
          <a:lstStyle/>
          <a:p>
            <a:pPr eaLnBrk="1" hangingPunct="1">
              <a:defRPr/>
            </a:pPr>
            <a:r>
              <a:rPr lang="en-US" sz="2400" b="1" dirty="0" smtClean="0"/>
              <a:t>Extreme</a:t>
            </a:r>
            <a:r>
              <a:rPr lang="en-US" sz="2400" b="1" i="1" dirty="0" smtClean="0"/>
              <a:t> </a:t>
            </a:r>
            <a:r>
              <a:rPr lang="en-US" sz="2400" b="1" dirty="0" smtClean="0"/>
              <a:t>long shot-</a:t>
            </a:r>
            <a:r>
              <a:rPr lang="en-US" sz="2400" b="1" i="1" dirty="0" smtClean="0"/>
              <a:t>A view from a considerable distance; often used to introduce a film or begin a scene (also called an </a:t>
            </a:r>
            <a:r>
              <a:rPr lang="en-US" sz="2800" dirty="0" smtClean="0"/>
              <a:t>establishing shot</a:t>
            </a:r>
            <a:r>
              <a:rPr lang="en-US" sz="2400" b="1" i="1" dirty="0" smtClean="0"/>
              <a:t>)</a:t>
            </a:r>
            <a:endParaRPr lang="en-US" sz="2400" dirty="0"/>
          </a:p>
        </p:txBody>
      </p:sp>
      <p:pic>
        <p:nvPicPr>
          <p:cNvPr id="33794" name="Picture 2"/>
          <p:cNvPicPr>
            <a:picLocks noChangeAspect="1" noChangeArrowheads="1"/>
          </p:cNvPicPr>
          <p:nvPr/>
        </p:nvPicPr>
        <p:blipFill>
          <a:blip r:embed="rId2" cstate="print"/>
          <a:srcRect/>
          <a:stretch>
            <a:fillRect/>
          </a:stretch>
        </p:blipFill>
        <p:spPr bwMode="auto">
          <a:xfrm>
            <a:off x="3200400" y="2286000"/>
            <a:ext cx="3081338"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621536"/>
          </a:xfrm>
        </p:spPr>
        <p:txBody>
          <a:bodyPr/>
          <a:lstStyle/>
          <a:p>
            <a:r>
              <a:rPr lang="en-US" sz="2800" dirty="0" smtClean="0"/>
              <a:t>Wide-angle lens-less than normal focal length, shows a greater, wider area while also providing more depth</a:t>
            </a:r>
            <a:endParaRPr lang="en-US" sz="2800" dirty="0"/>
          </a:p>
        </p:txBody>
      </p:sp>
      <p:pic>
        <p:nvPicPr>
          <p:cNvPr id="52226" name="Picture 2" descr="http://www.digitalcameralensesbestshop.co.cc/images/review-best-prices-on-tiffen-megaplus-digital-camera-video-wide-angle-lens-0.75x-43mm-mounting-thread-free-shipping-orders-now-save.jpg"/>
          <p:cNvPicPr>
            <a:picLocks noChangeAspect="1" noChangeArrowheads="1"/>
          </p:cNvPicPr>
          <p:nvPr/>
        </p:nvPicPr>
        <p:blipFill>
          <a:blip r:embed="rId2" cstate="print"/>
          <a:srcRect/>
          <a:stretch>
            <a:fillRect/>
          </a:stretch>
        </p:blipFill>
        <p:spPr bwMode="auto">
          <a:xfrm>
            <a:off x="2971800" y="3200400"/>
            <a:ext cx="3352800" cy="264871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1392237"/>
          </a:xfrm>
        </p:spPr>
        <p:txBody>
          <a:bodyPr/>
          <a:lstStyle/>
          <a:p>
            <a:pPr eaLnBrk="1" fontAlgn="auto" hangingPunct="1">
              <a:spcAft>
                <a:spcPts val="0"/>
              </a:spcAft>
              <a:defRPr/>
            </a:pPr>
            <a:r>
              <a:rPr lang="en-US" sz="2400" b="1" i="1" dirty="0" smtClean="0">
                <a:solidFill>
                  <a:schemeClr val="tx2">
                    <a:satMod val="200000"/>
                  </a:schemeClr>
                </a:solidFill>
              </a:rPr>
              <a:t>Zoom</a:t>
            </a:r>
            <a:r>
              <a:rPr lang="en-US" sz="2400" b="1" dirty="0" smtClean="0">
                <a:solidFill>
                  <a:schemeClr val="tx2">
                    <a:satMod val="200000"/>
                  </a:schemeClr>
                </a:solidFill>
              </a:rPr>
              <a:t>-</a:t>
            </a:r>
            <a:r>
              <a:rPr lang="en-US" sz="2400" dirty="0" smtClean="0">
                <a:solidFill>
                  <a:schemeClr val="tx2">
                    <a:satMod val="200000"/>
                  </a:schemeClr>
                </a:solidFill>
              </a:rPr>
              <a:t>variable focal length, can shift from wide angle to telephoto the frame moves in on or away from an object (zooming in, zooming out) </a:t>
            </a:r>
            <a:endParaRPr lang="en-US" sz="2400" dirty="0">
              <a:solidFill>
                <a:schemeClr val="tx2">
                  <a:satMod val="200000"/>
                </a:schemeClr>
              </a:solidFill>
            </a:endParaRPr>
          </a:p>
        </p:txBody>
      </p:sp>
      <p:pic>
        <p:nvPicPr>
          <p:cNvPr id="3" name="stendahl-zoom.wmv">
            <a:hlinkClick r:id="" action="ppaction://media"/>
          </p:cNvPr>
          <p:cNvPicPr>
            <a:picLocks noRot="1" noChangeAspect="1"/>
          </p:cNvPicPr>
          <p:nvPr>
            <a:videoFile r:link="rId1"/>
          </p:nvPr>
        </p:nvPicPr>
        <p:blipFill>
          <a:blip r:embed="rId3" cstate="print"/>
          <a:srcRect/>
          <a:stretch>
            <a:fillRect/>
          </a:stretch>
        </p:blipFill>
        <p:spPr bwMode="auto">
          <a:xfrm>
            <a:off x="2590800" y="2438400"/>
            <a:ext cx="4165600" cy="3124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2230437"/>
          </a:xfrm>
        </p:spPr>
        <p:txBody>
          <a:bodyPr/>
          <a:lstStyle/>
          <a:p>
            <a:pPr eaLnBrk="1" fontAlgn="auto" hangingPunct="1">
              <a:spcAft>
                <a:spcPts val="0"/>
              </a:spcAft>
              <a:defRPr/>
            </a:pPr>
            <a:r>
              <a:rPr lang="en-US" sz="2400" dirty="0" smtClean="0">
                <a:solidFill>
                  <a:schemeClr val="tx2">
                    <a:satMod val="200000"/>
                  </a:schemeClr>
                </a:solidFill>
              </a:rPr>
              <a:t>DEEP FOCUS-all planes are in focus and significant to the scene.  All elements at very different depths of the image both be in focus.</a:t>
            </a:r>
            <a:endParaRPr lang="en-US" sz="2400" dirty="0">
              <a:solidFill>
                <a:schemeClr val="tx2">
                  <a:satMod val="200000"/>
                </a:schemeClr>
              </a:solidFill>
            </a:endParaRPr>
          </a:p>
        </p:txBody>
      </p:sp>
      <p:pic>
        <p:nvPicPr>
          <p:cNvPr id="16386" name="Picture 2" descr="E:\film3_files\cinematography_files\toedfoc.jpg"/>
          <p:cNvPicPr>
            <a:picLocks noChangeAspect="1" noChangeArrowheads="1"/>
          </p:cNvPicPr>
          <p:nvPr/>
        </p:nvPicPr>
        <p:blipFill>
          <a:blip r:embed="rId2" cstate="print"/>
          <a:srcRect/>
          <a:stretch>
            <a:fillRect/>
          </a:stretch>
        </p:blipFill>
        <p:spPr bwMode="auto">
          <a:xfrm>
            <a:off x="914400" y="3048000"/>
            <a:ext cx="3840163" cy="2057400"/>
          </a:xfrm>
          <a:prstGeom prst="rect">
            <a:avLst/>
          </a:prstGeom>
          <a:noFill/>
          <a:ln w="9525">
            <a:noFill/>
            <a:miter lim="800000"/>
            <a:headEnd/>
            <a:tailEnd/>
          </a:ln>
        </p:spPr>
      </p:pic>
      <p:pic>
        <p:nvPicPr>
          <p:cNvPr id="16387" name="Picture 4" descr="E:\film3_files\cinematography_files\bsdfocus.jpg"/>
          <p:cNvPicPr>
            <a:picLocks noChangeAspect="1" noChangeArrowheads="1"/>
          </p:cNvPicPr>
          <p:nvPr/>
        </p:nvPicPr>
        <p:blipFill>
          <a:blip r:embed="rId3" cstate="print"/>
          <a:srcRect/>
          <a:stretch>
            <a:fillRect/>
          </a:stretch>
        </p:blipFill>
        <p:spPr bwMode="auto">
          <a:xfrm>
            <a:off x="4953000" y="4191000"/>
            <a:ext cx="3863975"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flipV="1">
            <a:off x="504825" y="457200"/>
            <a:ext cx="7772400" cy="55563"/>
          </a:xfrm>
        </p:spPr>
        <p:txBody>
          <a:bodyPr/>
          <a:lstStyle/>
          <a:p>
            <a:pPr eaLnBrk="1" fontAlgn="auto" hangingPunct="1">
              <a:spcAft>
                <a:spcPts val="0"/>
              </a:spcAft>
              <a:defRPr/>
            </a:pPr>
            <a:endParaRPr lang="en-US" dirty="0">
              <a:solidFill>
                <a:schemeClr val="tx2">
                  <a:satMod val="200000"/>
                </a:schemeClr>
              </a:solidFill>
            </a:endParaRPr>
          </a:p>
        </p:txBody>
      </p:sp>
      <p:sp>
        <p:nvSpPr>
          <p:cNvPr id="4" name="Text Placeholder 3"/>
          <p:cNvSpPr>
            <a:spLocks noGrp="1"/>
          </p:cNvSpPr>
          <p:nvPr>
            <p:ph type="body" idx="1"/>
          </p:nvPr>
        </p:nvSpPr>
        <p:spPr>
          <a:xfrm>
            <a:off x="457200" y="685800"/>
            <a:ext cx="4040188" cy="1763713"/>
          </a:xfrm>
        </p:spPr>
        <p:txBody>
          <a:bodyPr>
            <a:normAutofit fontScale="92500" lnSpcReduction="10000"/>
          </a:bodyPr>
          <a:lstStyle/>
          <a:p>
            <a:pPr eaLnBrk="1" fontAlgn="auto" hangingPunct="1">
              <a:spcAft>
                <a:spcPts val="0"/>
              </a:spcAft>
              <a:buFont typeface="Wingdings"/>
              <a:buNone/>
              <a:defRPr/>
            </a:pPr>
            <a:r>
              <a:rPr lang="en-US" dirty="0" smtClean="0"/>
              <a:t>Shallow focus-keeps only one plane in sharp focus; the opposite of </a:t>
            </a:r>
            <a:r>
              <a:rPr lang="en-US" i="1" dirty="0" smtClean="0"/>
              <a:t>deep focus. Used to direct the viewer's attention to one element of a scene</a:t>
            </a:r>
            <a:endParaRPr lang="en-US" dirty="0"/>
          </a:p>
        </p:txBody>
      </p:sp>
      <p:sp>
        <p:nvSpPr>
          <p:cNvPr id="6" name="Text Placeholder 5"/>
          <p:cNvSpPr>
            <a:spLocks noGrp="1"/>
          </p:cNvSpPr>
          <p:nvPr>
            <p:ph type="body" sz="half" idx="3"/>
          </p:nvPr>
        </p:nvSpPr>
        <p:spPr>
          <a:xfrm>
            <a:off x="4645025" y="609600"/>
            <a:ext cx="4041775" cy="1839913"/>
          </a:xfrm>
        </p:spPr>
        <p:txBody>
          <a:bodyPr>
            <a:normAutofit lnSpcReduction="10000"/>
          </a:bodyPr>
          <a:lstStyle/>
          <a:p>
            <a:pPr eaLnBrk="1" fontAlgn="auto" hangingPunct="1">
              <a:spcAft>
                <a:spcPts val="0"/>
              </a:spcAft>
              <a:buFont typeface="Wingdings"/>
              <a:buNone/>
              <a:defRPr/>
            </a:pPr>
            <a:r>
              <a:rPr lang="en-US" dirty="0" smtClean="0"/>
              <a:t>Depth of field-Focusing audience's attention on one sharp plain (background in focus, foreground out of focus)</a:t>
            </a:r>
            <a:endParaRPr lang="en-US" dirty="0"/>
          </a:p>
        </p:txBody>
      </p:sp>
      <p:sp>
        <p:nvSpPr>
          <p:cNvPr id="17412" name="Content Placeholder 4"/>
          <p:cNvSpPr>
            <a:spLocks noGrp="1"/>
          </p:cNvSpPr>
          <p:nvPr>
            <p:ph sz="quarter" idx="2"/>
          </p:nvPr>
        </p:nvSpPr>
        <p:spPr>
          <a:xfrm>
            <a:off x="457200" y="2459038"/>
            <a:ext cx="4040188" cy="3959225"/>
          </a:xfrm>
        </p:spPr>
        <p:txBody>
          <a:bodyPr/>
          <a:lstStyle/>
          <a:p>
            <a:pPr eaLnBrk="1" hangingPunct="1"/>
            <a:endParaRPr lang="en-US" smtClean="0"/>
          </a:p>
        </p:txBody>
      </p:sp>
      <p:sp>
        <p:nvSpPr>
          <p:cNvPr id="17413" name="Content Placeholder 6"/>
          <p:cNvSpPr>
            <a:spLocks noGrp="1"/>
          </p:cNvSpPr>
          <p:nvPr>
            <p:ph sz="quarter" idx="4"/>
          </p:nvPr>
        </p:nvSpPr>
        <p:spPr>
          <a:xfrm>
            <a:off x="4645025" y="2459038"/>
            <a:ext cx="4041775" cy="3959225"/>
          </a:xfrm>
        </p:spPr>
        <p:txBody>
          <a:bodyPr/>
          <a:lstStyle/>
          <a:p>
            <a:pPr eaLnBrk="1" hangingPunct="1"/>
            <a:endParaRPr lang="en-US" smtClean="0"/>
          </a:p>
        </p:txBody>
      </p:sp>
      <p:pic>
        <p:nvPicPr>
          <p:cNvPr id="17414" name="Picture 2" descr="E:\film3_files\cinematography_files\centrshall1.jpg"/>
          <p:cNvPicPr>
            <a:picLocks noChangeAspect="1" noChangeArrowheads="1"/>
          </p:cNvPicPr>
          <p:nvPr/>
        </p:nvPicPr>
        <p:blipFill>
          <a:blip r:embed="rId2" cstate="print"/>
          <a:srcRect/>
          <a:stretch>
            <a:fillRect/>
          </a:stretch>
        </p:blipFill>
        <p:spPr bwMode="auto">
          <a:xfrm>
            <a:off x="762000" y="4495800"/>
            <a:ext cx="3440113" cy="1447800"/>
          </a:xfrm>
          <a:prstGeom prst="rect">
            <a:avLst/>
          </a:prstGeom>
          <a:noFill/>
          <a:ln w="9525">
            <a:noFill/>
            <a:miter lim="800000"/>
            <a:headEnd/>
            <a:tailEnd/>
          </a:ln>
        </p:spPr>
      </p:pic>
      <p:pic>
        <p:nvPicPr>
          <p:cNvPr id="17415" name="Picture 4" descr="E:\film3_files\cinematography_files\centrshall2.jpg"/>
          <p:cNvPicPr>
            <a:picLocks noChangeAspect="1" noChangeArrowheads="1"/>
          </p:cNvPicPr>
          <p:nvPr/>
        </p:nvPicPr>
        <p:blipFill>
          <a:blip r:embed="rId3" cstate="print"/>
          <a:srcRect/>
          <a:stretch>
            <a:fillRect/>
          </a:stretch>
        </p:blipFill>
        <p:spPr bwMode="auto">
          <a:xfrm>
            <a:off x="762000" y="2971800"/>
            <a:ext cx="3259138" cy="1371600"/>
          </a:xfrm>
          <a:prstGeom prst="rect">
            <a:avLst/>
          </a:prstGeom>
          <a:noFill/>
          <a:ln w="9525">
            <a:noFill/>
            <a:miter lim="800000"/>
            <a:headEnd/>
            <a:tailEnd/>
          </a:ln>
        </p:spPr>
      </p:pic>
      <p:pic>
        <p:nvPicPr>
          <p:cNvPr id="17416" name="Picture 6" descr="E:\film3_files\cinematography_files\pokdoffield.jpg"/>
          <p:cNvPicPr>
            <a:picLocks noChangeAspect="1" noChangeArrowheads="1"/>
          </p:cNvPicPr>
          <p:nvPr/>
        </p:nvPicPr>
        <p:blipFill>
          <a:blip r:embed="rId4" cstate="print"/>
          <a:srcRect/>
          <a:stretch>
            <a:fillRect/>
          </a:stretch>
        </p:blipFill>
        <p:spPr bwMode="auto">
          <a:xfrm>
            <a:off x="4953000" y="3581400"/>
            <a:ext cx="35814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2306637"/>
          </a:xfrm>
        </p:spPr>
        <p:txBody>
          <a:bodyPr/>
          <a:lstStyle/>
          <a:p>
            <a:pPr eaLnBrk="1" fontAlgn="auto" hangingPunct="1">
              <a:spcAft>
                <a:spcPts val="0"/>
              </a:spcAft>
              <a:defRPr/>
            </a:pPr>
            <a:r>
              <a:rPr lang="en-US" sz="2400" b="1" dirty="0" smtClean="0">
                <a:solidFill>
                  <a:schemeClr val="tx2">
                    <a:satMod val="200000"/>
                  </a:schemeClr>
                </a:solidFill>
              </a:rPr>
              <a:t>RACKING FOCUS-</a:t>
            </a:r>
            <a:r>
              <a:rPr lang="en-US" sz="2400" b="1" i="1" dirty="0" smtClean="0">
                <a:solidFill>
                  <a:schemeClr val="tx2">
                    <a:satMod val="200000"/>
                  </a:schemeClr>
                </a:solidFill>
              </a:rPr>
              <a:t>Racking focus refers to the practice of changing the focus of a lens such that an element in one plane of the image goes out of focus and an element at another plane in the image comes into focus. </a:t>
            </a:r>
            <a:endParaRPr lang="en-US" sz="2400" dirty="0">
              <a:solidFill>
                <a:schemeClr val="tx2">
                  <a:satMod val="200000"/>
                </a:schemeClr>
              </a:solidFill>
            </a:endParaRPr>
          </a:p>
        </p:txBody>
      </p:sp>
      <p:pic>
        <p:nvPicPr>
          <p:cNvPr id="3" name="RackFocus-Peking.wmv">
            <a:hlinkClick r:id="" action="ppaction://media"/>
          </p:cNvPr>
          <p:cNvPicPr>
            <a:picLocks noRot="1" noChangeAspect="1"/>
          </p:cNvPicPr>
          <p:nvPr>
            <a:videoFile r:link="rId1"/>
          </p:nvPr>
        </p:nvPicPr>
        <p:blipFill>
          <a:blip r:embed="rId3" cstate="print"/>
          <a:srcRect/>
          <a:stretch>
            <a:fillRect/>
          </a:stretch>
        </p:blipFill>
        <p:spPr bwMode="auto">
          <a:xfrm>
            <a:off x="2895600" y="3429000"/>
            <a:ext cx="3556000"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512763"/>
            <a:ext cx="7772400" cy="1620837"/>
          </a:xfrm>
        </p:spPr>
        <p:txBody>
          <a:bodyPr/>
          <a:lstStyle/>
          <a:p>
            <a:pPr eaLnBrk="1" fontAlgn="auto" hangingPunct="1">
              <a:spcAft>
                <a:spcPts val="0"/>
              </a:spcAft>
              <a:defRPr/>
            </a:pPr>
            <a:r>
              <a:rPr lang="en-US" sz="2800" b="1" dirty="0" smtClean="0">
                <a:solidFill>
                  <a:schemeClr val="tx2">
                    <a:satMod val="200000"/>
                  </a:schemeClr>
                </a:solidFill>
              </a:rPr>
              <a:t>EXPOSURE-</a:t>
            </a:r>
            <a:r>
              <a:rPr lang="en-US" sz="2800" b="1" i="1" dirty="0" smtClean="0">
                <a:solidFill>
                  <a:schemeClr val="tx2">
                    <a:satMod val="200000"/>
                  </a:schemeClr>
                </a:solidFill>
              </a:rPr>
              <a:t>A camera lens has an aperture that controls how much light passes through the lens and onto the film.</a:t>
            </a:r>
            <a:endParaRPr lang="en-US" sz="2800" dirty="0">
              <a:solidFill>
                <a:schemeClr val="tx2">
                  <a:satMod val="200000"/>
                </a:schemeClr>
              </a:solidFill>
            </a:endParaRPr>
          </a:p>
        </p:txBody>
      </p:sp>
      <p:pic>
        <p:nvPicPr>
          <p:cNvPr id="18434" name="Picture 2" descr="E:\film3_files\cinematography_files\trexpo.jpg"/>
          <p:cNvPicPr>
            <a:picLocks noChangeAspect="1" noChangeArrowheads="1"/>
          </p:cNvPicPr>
          <p:nvPr/>
        </p:nvPicPr>
        <p:blipFill>
          <a:blip r:embed="rId2" cstate="print"/>
          <a:srcRect/>
          <a:stretch>
            <a:fillRect/>
          </a:stretch>
        </p:blipFill>
        <p:spPr bwMode="auto">
          <a:xfrm>
            <a:off x="2057400" y="2743200"/>
            <a:ext cx="4792663"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b="1" dirty="0" smtClean="0"/>
              <a:t>Camera Movement</a:t>
            </a:r>
            <a:endParaRPr lang="en-US" dirty="0"/>
          </a:p>
        </p:txBody>
      </p:sp>
      <p:sp>
        <p:nvSpPr>
          <p:cNvPr id="8" name="Content Placeholder 7"/>
          <p:cNvSpPr>
            <a:spLocks noGrp="1"/>
          </p:cNvSpPr>
          <p:nvPr>
            <p:ph idx="1"/>
          </p:nvPr>
        </p:nvSpPr>
        <p:spPr/>
        <p:txBody>
          <a:bodyPr/>
          <a:lstStyle/>
          <a:p>
            <a:pPr>
              <a:buNone/>
            </a:pPr>
            <a:r>
              <a:rPr lang="en-US" sz="3200" dirty="0" smtClean="0"/>
              <a:t>There are many ways to move a camera</a:t>
            </a:r>
          </a:p>
          <a:p>
            <a:pPr>
              <a:buNone/>
            </a:pPr>
            <a:r>
              <a:rPr lang="en-US" sz="3200" dirty="0" smtClean="0"/>
              <a:t>-in fluid long takes</a:t>
            </a:r>
          </a:p>
          <a:p>
            <a:pPr>
              <a:buNone/>
            </a:pPr>
            <a:r>
              <a:rPr lang="en-US" sz="3200" dirty="0" smtClean="0"/>
              <a:t>-rapid and confusing motions that establish the rhythm and point of view of a scene.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2382837"/>
          </a:xfrm>
        </p:spPr>
        <p:txBody>
          <a:bodyPr/>
          <a:lstStyle/>
          <a:p>
            <a:pPr eaLnBrk="1" hangingPunct="1">
              <a:defRPr/>
            </a:pPr>
            <a:r>
              <a:rPr lang="en-US" sz="2400" dirty="0" smtClean="0"/>
              <a:t/>
            </a:r>
            <a:br>
              <a:rPr lang="en-US" sz="2400" dirty="0" smtClean="0"/>
            </a:br>
            <a:r>
              <a:rPr lang="en-US" sz="3200" b="1" dirty="0" smtClean="0"/>
              <a:t>Crane shot-camera moves up or down on a crane structure.  Used for long and extreme long shots.</a:t>
            </a:r>
            <a:endParaRPr lang="en-US" sz="3200" dirty="0"/>
          </a:p>
        </p:txBody>
      </p:sp>
      <p:pic>
        <p:nvPicPr>
          <p:cNvPr id="34820" name="Crane-Player.wmv">
            <a:hlinkClick r:id="" action="ppaction://media"/>
          </p:cNvPr>
          <p:cNvPicPr>
            <a:picLocks noRot="1" noChangeAspect="1" noChangeArrowheads="1"/>
          </p:cNvPicPr>
          <p:nvPr>
            <a:videoFile r:link="rId1"/>
          </p:nvPr>
        </p:nvPicPr>
        <p:blipFill>
          <a:blip r:embed="rId3" cstate="print"/>
          <a:srcRect/>
          <a:stretch>
            <a:fillRect/>
          </a:stretch>
        </p:blipFill>
        <p:spPr bwMode="auto">
          <a:xfrm>
            <a:off x="2667000" y="3429000"/>
            <a:ext cx="4343400" cy="325755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82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4820"/>
                                        </p:tgtEl>
                                      </p:cBhvr>
                                    </p:cmd>
                                  </p:childTnLst>
                                </p:cTn>
                              </p:par>
                            </p:childTnLst>
                          </p:cTn>
                        </p:par>
                      </p:childTnLst>
                    </p:cTn>
                  </p:par>
                </p:childTnLst>
              </p:cTn>
              <p:nextCondLst>
                <p:cond evt="onClick" delay="0">
                  <p:tgtEl>
                    <p:spTgt spid="34820"/>
                  </p:tgtEl>
                </p:cond>
              </p:nextCondLst>
            </p:seq>
            <p:video>
              <p:cMediaNode>
                <p:cTn id="7" fill="hold" display="0">
                  <p:stCondLst>
                    <p:cond delay="indefinite"/>
                  </p:stCondLst>
                  <p:endCondLst>
                    <p:cond evt="onNext" delay="0">
                      <p:tgtEl>
                        <p:sldTgt/>
                      </p:tgtEl>
                    </p:cond>
                    <p:cond evt="onPrev" delay="0">
                      <p:tgtEl>
                        <p:sldTgt/>
                      </p:tgtEl>
                    </p:cond>
                  </p:endCondLst>
                </p:cTn>
                <p:tgtEl>
                  <p:spTgt spid="34820"/>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1620837"/>
          </a:xfrm>
        </p:spPr>
        <p:txBody>
          <a:bodyPr/>
          <a:lstStyle/>
          <a:p>
            <a:pPr eaLnBrk="1" hangingPunct="1">
              <a:defRPr/>
            </a:pPr>
            <a:r>
              <a:rPr lang="en-US" sz="2400" b="1" dirty="0" smtClean="0"/>
              <a:t>Pan-The camera surveys a scene by turning around its vertical or horizontal axis.</a:t>
            </a:r>
            <a:endParaRPr lang="en-US" sz="2400" dirty="0"/>
          </a:p>
        </p:txBody>
      </p:sp>
      <p:pic>
        <p:nvPicPr>
          <p:cNvPr id="36868" name="Pan-Traffic.wmv">
            <a:hlinkClick r:id="" action="ppaction://media"/>
          </p:cNvPr>
          <p:cNvPicPr>
            <a:picLocks noRot="1" noChangeAspect="1" noChangeArrowheads="1"/>
          </p:cNvPicPr>
          <p:nvPr>
            <a:videoFile r:link="rId1"/>
          </p:nvPr>
        </p:nvPicPr>
        <p:blipFill>
          <a:blip r:embed="rId3" cstate="print"/>
          <a:srcRect/>
          <a:stretch>
            <a:fillRect/>
          </a:stretch>
        </p:blipFill>
        <p:spPr bwMode="auto">
          <a:xfrm>
            <a:off x="2362200" y="2362200"/>
            <a:ext cx="5105400" cy="382905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86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6868"/>
                                        </p:tgtEl>
                                      </p:cBhvr>
                                    </p:cmd>
                                  </p:childTnLst>
                                </p:cTn>
                              </p:par>
                            </p:childTnLst>
                          </p:cTn>
                        </p:par>
                      </p:childTnLst>
                    </p:cTn>
                  </p:par>
                </p:childTnLst>
              </p:cTn>
              <p:nextCondLst>
                <p:cond evt="onClick" delay="0">
                  <p:tgtEl>
                    <p:spTgt spid="36868"/>
                  </p:tgtEl>
                </p:cond>
              </p:nextCondLst>
            </p:seq>
            <p:video>
              <p:cMediaNode>
                <p:cTn id="7" fill="hold" display="0">
                  <p:stCondLst>
                    <p:cond delay="indefinite"/>
                  </p:stCondLst>
                  <p:endCondLst>
                    <p:cond evt="onNext" delay="0">
                      <p:tgtEl>
                        <p:sldTgt/>
                      </p:tgtEl>
                    </p:cond>
                    <p:cond evt="onPrev" delay="0">
                      <p:tgtEl>
                        <p:sldTgt/>
                      </p:tgtEl>
                    </p:cond>
                  </p:endCondLst>
                </p:cTn>
                <p:tgtEl>
                  <p:spTgt spid="36868"/>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1697037"/>
          </a:xfrm>
        </p:spPr>
        <p:txBody>
          <a:bodyPr/>
          <a:lstStyle/>
          <a:p>
            <a:pPr eaLnBrk="1" hangingPunct="1">
              <a:defRPr/>
            </a:pPr>
            <a:r>
              <a:rPr lang="en-US" sz="2400" b="1" dirty="0" smtClean="0"/>
              <a:t>TILT-A camera movement with the camera body swiveling upward or downward on a stationary support. </a:t>
            </a:r>
            <a:endParaRPr lang="en-US" sz="2400" dirty="0"/>
          </a:p>
        </p:txBody>
      </p:sp>
      <p:pic>
        <p:nvPicPr>
          <p:cNvPr id="37892" name="tilt-besieged.wmv">
            <a:hlinkClick r:id="" action="ppaction://media"/>
          </p:cNvPr>
          <p:cNvPicPr>
            <a:picLocks noRot="1" noChangeAspect="1" noChangeArrowheads="1"/>
          </p:cNvPicPr>
          <p:nvPr>
            <a:videoFile r:link="rId1"/>
          </p:nvPr>
        </p:nvPicPr>
        <p:blipFill>
          <a:blip r:embed="rId3" cstate="print"/>
          <a:srcRect/>
          <a:stretch>
            <a:fillRect/>
          </a:stretch>
        </p:blipFill>
        <p:spPr bwMode="auto">
          <a:xfrm>
            <a:off x="2438400" y="2362200"/>
            <a:ext cx="4953000" cy="371475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89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7892"/>
                                        </p:tgtEl>
                                      </p:cBhvr>
                                    </p:cmd>
                                  </p:childTnLst>
                                </p:cTn>
                              </p:par>
                            </p:childTnLst>
                          </p:cTn>
                        </p:par>
                      </p:childTnLst>
                    </p:cTn>
                  </p:par>
                </p:childTnLst>
              </p:cTn>
              <p:nextCondLst>
                <p:cond evt="onClick" delay="0">
                  <p:tgtEl>
                    <p:spTgt spid="37892"/>
                  </p:tgtEl>
                </p:cond>
              </p:nextCondLst>
            </p:seq>
            <p:video>
              <p:cMediaNode>
                <p:cTn id="7" fill="hold" display="0">
                  <p:stCondLst>
                    <p:cond delay="indefinite"/>
                  </p:stCondLst>
                  <p:endCondLst>
                    <p:cond evt="onNext" delay="0">
                      <p:tgtEl>
                        <p:sldTgt/>
                      </p:tgtEl>
                    </p:cond>
                    <p:cond evt="onPrev" delay="0">
                      <p:tgtEl>
                        <p:sldTgt/>
                      </p:tgtEl>
                    </p:cond>
                  </p:endCondLst>
                </p:cTn>
                <p:tgtEl>
                  <p:spTgt spid="3789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6192837"/>
          </a:xfrm>
        </p:spPr>
        <p:txBody>
          <a:bodyPr/>
          <a:lstStyle/>
          <a:p>
            <a:pPr eaLnBrk="1" hangingPunct="1">
              <a:defRPr/>
            </a:pPr>
            <a:r>
              <a:rPr lang="en-US" sz="2400" b="1" dirty="0" smtClean="0"/>
              <a:t/>
            </a:r>
            <a:br>
              <a:rPr lang="en-US" sz="2400" b="1" dirty="0" smtClean="0"/>
            </a:br>
            <a:r>
              <a:rPr lang="en-US" sz="2800" b="1" dirty="0" smtClean="0"/>
              <a:t>Long shot-</a:t>
            </a:r>
            <a:r>
              <a:rPr lang="en-US" sz="2800" b="1" i="1" dirty="0" smtClean="0"/>
              <a:t>A view from a distance, of a large object or a collection of objects. Often used to establish a setting, stress environment, or show a character’s relationship within an environment (establishing shot).</a:t>
            </a:r>
            <a:endParaRPr lang="en-US" sz="2800" dirty="0"/>
          </a:p>
        </p:txBody>
      </p:sp>
      <p:pic>
        <p:nvPicPr>
          <p:cNvPr id="32772" name="Picture 4"/>
          <p:cNvPicPr>
            <a:picLocks noChangeAspect="1" noChangeArrowheads="1"/>
          </p:cNvPicPr>
          <p:nvPr/>
        </p:nvPicPr>
        <p:blipFill>
          <a:blip r:embed="rId2" cstate="print"/>
          <a:srcRect/>
          <a:stretch>
            <a:fillRect/>
          </a:stretch>
        </p:blipFill>
        <p:spPr bwMode="auto">
          <a:xfrm>
            <a:off x="1066800" y="4038600"/>
            <a:ext cx="2732278" cy="2362200"/>
          </a:xfrm>
          <a:prstGeom prst="rect">
            <a:avLst/>
          </a:prstGeom>
          <a:noFill/>
          <a:ln w="9525">
            <a:noFill/>
            <a:miter lim="800000"/>
            <a:headEnd/>
            <a:tailEnd/>
          </a:ln>
        </p:spPr>
      </p:pic>
      <p:pic>
        <p:nvPicPr>
          <p:cNvPr id="32773" name="Picture 5" descr="E:\film3_files\cinematography_files\ewsextrlsh.jpg"/>
          <p:cNvPicPr>
            <a:picLocks noChangeAspect="1" noChangeArrowheads="1"/>
          </p:cNvPicPr>
          <p:nvPr/>
        </p:nvPicPr>
        <p:blipFill>
          <a:blip r:embed="rId3" cstate="print"/>
          <a:srcRect/>
          <a:stretch>
            <a:fillRect/>
          </a:stretch>
        </p:blipFill>
        <p:spPr bwMode="auto">
          <a:xfrm>
            <a:off x="5105400" y="3581400"/>
            <a:ext cx="3048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2992437"/>
          </a:xfrm>
        </p:spPr>
        <p:txBody>
          <a:bodyPr/>
          <a:lstStyle/>
          <a:p>
            <a:pPr eaLnBrk="1" hangingPunct="1">
              <a:defRPr/>
            </a:pPr>
            <a:r>
              <a:rPr lang="en-US" sz="2400" b="1" dirty="0" smtClean="0"/>
              <a:t>Push in, pull back-the camera moves in on or away from a stationary object. </a:t>
            </a:r>
            <a:br>
              <a:rPr lang="en-US" sz="2400" b="1" dirty="0" smtClean="0"/>
            </a:br>
            <a:r>
              <a:rPr lang="en-US" sz="2400" b="1" dirty="0" smtClean="0"/>
              <a:t/>
            </a:r>
            <a:br>
              <a:rPr lang="en-US" sz="2400" b="1" dirty="0" smtClean="0"/>
            </a:br>
            <a:r>
              <a:rPr lang="en-US" sz="2400" b="1" dirty="0" smtClean="0"/>
              <a:t>Tracking shot/pulling shot-the camera follows (tracks) or precedes (pulls) an object which is in motion itself.</a:t>
            </a:r>
            <a:br>
              <a:rPr lang="en-US" sz="2400" b="1" dirty="0" smtClean="0"/>
            </a:br>
            <a:r>
              <a:rPr lang="en-US" sz="2400" b="1" dirty="0" smtClean="0"/>
              <a:t/>
            </a:r>
            <a:br>
              <a:rPr lang="en-US" sz="2400" b="1" dirty="0" smtClean="0"/>
            </a:br>
            <a:r>
              <a:rPr lang="en-US" sz="2400" b="1" dirty="0" smtClean="0"/>
              <a:t>Dolly-rolling platform camera is stationed on</a:t>
            </a:r>
            <a:endParaRPr lang="en-US" sz="2400" dirty="0"/>
          </a:p>
        </p:txBody>
      </p:sp>
      <p:pic>
        <p:nvPicPr>
          <p:cNvPr id="38916" name="traveling-central.wmv">
            <a:hlinkClick r:id="" action="ppaction://media"/>
          </p:cNvPr>
          <p:cNvPicPr>
            <a:picLocks noRot="1" noChangeAspect="1" noChangeArrowheads="1"/>
          </p:cNvPicPr>
          <p:nvPr>
            <a:videoFile r:link="rId1"/>
          </p:nvPr>
        </p:nvPicPr>
        <p:blipFill>
          <a:blip r:embed="rId3" cstate="print"/>
          <a:srcRect/>
          <a:stretch>
            <a:fillRect/>
          </a:stretch>
        </p:blipFill>
        <p:spPr bwMode="auto">
          <a:xfrm>
            <a:off x="2667000" y="3505200"/>
            <a:ext cx="4191000" cy="314325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91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8916"/>
                                        </p:tgtEl>
                                      </p:cBhvr>
                                    </p:cmd>
                                  </p:childTnLst>
                                </p:cTn>
                              </p:par>
                            </p:childTnLst>
                          </p:cTn>
                        </p:par>
                      </p:childTnLst>
                    </p:cTn>
                  </p:par>
                </p:childTnLst>
              </p:cTn>
              <p:nextCondLst>
                <p:cond evt="onClick" delay="0">
                  <p:tgtEl>
                    <p:spTgt spid="38916"/>
                  </p:tgtEl>
                </p:cond>
              </p:nextCondLst>
            </p:seq>
            <p:video>
              <p:cMediaNode>
                <p:cTn id="7" fill="hold" display="0">
                  <p:stCondLst>
                    <p:cond delay="indefinite"/>
                  </p:stCondLst>
                  <p:endCondLst>
                    <p:cond evt="onNext" delay="0">
                      <p:tgtEl>
                        <p:sldTgt/>
                      </p:tgtEl>
                    </p:cond>
                    <p:cond evt="onPrev" delay="0">
                      <p:tgtEl>
                        <p:sldTgt/>
                      </p:tgtEl>
                    </p:cond>
                  </p:endCondLst>
                </p:cTn>
                <p:tgtEl>
                  <p:spTgt spid="38916"/>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1849437"/>
          </a:xfrm>
        </p:spPr>
        <p:txBody>
          <a:bodyPr/>
          <a:lstStyle/>
          <a:p>
            <a:pPr eaLnBrk="1" hangingPunct="1">
              <a:defRPr/>
            </a:pPr>
            <a:r>
              <a:rPr lang="en-US" sz="2400" b="1" dirty="0" smtClean="0"/>
              <a:t>HANDHELD CAMERA, STEADYCAM-</a:t>
            </a:r>
            <a:r>
              <a:rPr lang="en-US" sz="2400" b="1" i="1" dirty="0" smtClean="0"/>
              <a:t>The use of the camera operator's body as a camera support, either holding it by hand or using a gyroscopic stabilizer and a harness. </a:t>
            </a:r>
            <a:endParaRPr lang="en-US" sz="2400" dirty="0"/>
          </a:p>
        </p:txBody>
      </p:sp>
      <p:pic>
        <p:nvPicPr>
          <p:cNvPr id="35844" name="SteadyCam-dancer.wmv">
            <a:hlinkClick r:id="" action="ppaction://media"/>
          </p:cNvPr>
          <p:cNvPicPr>
            <a:picLocks noRot="1" noChangeAspect="1" noChangeArrowheads="1"/>
          </p:cNvPicPr>
          <p:nvPr>
            <a:videoFile r:link="rId1"/>
          </p:nvPr>
        </p:nvPicPr>
        <p:blipFill>
          <a:blip r:embed="rId3" cstate="print"/>
          <a:srcRect/>
          <a:stretch>
            <a:fillRect/>
          </a:stretch>
        </p:blipFill>
        <p:spPr bwMode="auto">
          <a:xfrm>
            <a:off x="2514600" y="2590800"/>
            <a:ext cx="4876800" cy="36576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84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5844"/>
                                        </p:tgtEl>
                                      </p:cBhvr>
                                    </p:cmd>
                                  </p:childTnLst>
                                </p:cTn>
                              </p:par>
                            </p:childTnLst>
                          </p:cTn>
                        </p:par>
                      </p:childTnLst>
                    </p:cTn>
                  </p:par>
                </p:childTnLst>
              </p:cTn>
              <p:nextCondLst>
                <p:cond evt="onClick" delay="0">
                  <p:tgtEl>
                    <p:spTgt spid="35844"/>
                  </p:tgtEl>
                </p:cond>
              </p:nextCondLst>
            </p:seq>
            <p:video>
              <p:cMediaNode>
                <p:cTn id="7" fill="hold" display="0">
                  <p:stCondLst>
                    <p:cond delay="indefinite"/>
                  </p:stCondLst>
                  <p:endCondLst>
                    <p:cond evt="onNext" delay="0">
                      <p:tgtEl>
                        <p:sldTgt/>
                      </p:tgtEl>
                    </p:cond>
                    <p:cond evt="onPrev" delay="0">
                      <p:tgtEl>
                        <p:sldTgt/>
                      </p:tgtEl>
                    </p:cond>
                  </p:endCondLst>
                </p:cTn>
                <p:tgtEl>
                  <p:spTgt spid="35844"/>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2916237"/>
          </a:xfrm>
        </p:spPr>
        <p:txBody>
          <a:bodyPr/>
          <a:lstStyle/>
          <a:p>
            <a:pPr eaLnBrk="1" hangingPunct="1">
              <a:defRPr/>
            </a:pPr>
            <a:r>
              <a:rPr lang="en-US" sz="2400" b="1" dirty="0" smtClean="0"/>
              <a:t>FOLLOWING SHOT-A shot with framing that shifts to keep a moving figure onscreen. A following shot combines a camera movement, like panning, tracking, tilting or craning, with the specific function of directing our attention to a character or object as he/she/it moves inside the frame. </a:t>
            </a:r>
            <a:endParaRPr lang="en-US" sz="2400" dirty="0"/>
          </a:p>
        </p:txBody>
      </p:sp>
      <p:pic>
        <p:nvPicPr>
          <p:cNvPr id="27652" name="FollowingShot-eyes.wmv">
            <a:hlinkClick r:id="" action="ppaction://media"/>
          </p:cNvPr>
          <p:cNvPicPr>
            <a:picLocks noRot="1" noChangeAspect="1" noChangeArrowheads="1"/>
          </p:cNvPicPr>
          <p:nvPr>
            <a:videoFile r:link="rId1"/>
          </p:nvPr>
        </p:nvPicPr>
        <p:blipFill>
          <a:blip r:embed="rId3" cstate="print"/>
          <a:srcRect/>
          <a:stretch>
            <a:fillRect/>
          </a:stretch>
        </p:blipFill>
        <p:spPr bwMode="auto">
          <a:xfrm>
            <a:off x="2590800" y="3276600"/>
            <a:ext cx="4114800" cy="30861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65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7652"/>
                                        </p:tgtEl>
                                      </p:cBhvr>
                                    </p:cmd>
                                  </p:childTnLst>
                                </p:cTn>
                              </p:par>
                            </p:childTnLst>
                          </p:cTn>
                        </p:par>
                      </p:childTnLst>
                    </p:cTn>
                  </p:par>
                </p:childTnLst>
              </p:cTn>
              <p:nextCondLst>
                <p:cond evt="onClick" delay="0">
                  <p:tgtEl>
                    <p:spTgt spid="27652"/>
                  </p:tgtEl>
                </p:cond>
              </p:nextCondLst>
            </p:seq>
            <p:video>
              <p:cMediaNode>
                <p:cTn id="7" fill="hold" display="0">
                  <p:stCondLst>
                    <p:cond delay="indefinite"/>
                  </p:stCondLst>
                  <p:endCondLst>
                    <p:cond evt="onNext" delay="0">
                      <p:tgtEl>
                        <p:sldTgt/>
                      </p:tgtEl>
                    </p:cond>
                    <p:cond evt="onPrev" delay="0">
                      <p:tgtEl>
                        <p:sldTgt/>
                      </p:tgtEl>
                    </p:cond>
                  </p:endCondLst>
                </p:cTn>
                <p:tgtEl>
                  <p:spTgt spid="27652"/>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1773237"/>
          </a:xfrm>
        </p:spPr>
        <p:txBody>
          <a:bodyPr/>
          <a:lstStyle/>
          <a:p>
            <a:pPr eaLnBrk="1" hangingPunct="1">
              <a:defRPr/>
            </a:pPr>
            <a:r>
              <a:rPr lang="en-US" sz="2400" b="1" dirty="0" smtClean="0"/>
              <a:t>REFRAMING-</a:t>
            </a:r>
            <a:r>
              <a:rPr lang="en-US" sz="2400" b="1" i="1" dirty="0" smtClean="0"/>
              <a:t>Short panning or tilting movements to adjust for the figures' movements, keeping them onscreen or centered. </a:t>
            </a:r>
            <a:endParaRPr lang="en-US" sz="2400" dirty="0"/>
          </a:p>
        </p:txBody>
      </p:sp>
      <p:pic>
        <p:nvPicPr>
          <p:cNvPr id="28676" name="reframing-eyes.wmv">
            <a:hlinkClick r:id="" action="ppaction://media"/>
          </p:cNvPr>
          <p:cNvPicPr>
            <a:picLocks noRot="1" noChangeAspect="1" noChangeArrowheads="1"/>
          </p:cNvPicPr>
          <p:nvPr>
            <a:videoFile r:link="rId1"/>
          </p:nvPr>
        </p:nvPicPr>
        <p:blipFill>
          <a:blip r:embed="rId3" cstate="print"/>
          <a:srcRect/>
          <a:stretch>
            <a:fillRect/>
          </a:stretch>
        </p:blipFill>
        <p:spPr bwMode="auto">
          <a:xfrm>
            <a:off x="2590800" y="2438400"/>
            <a:ext cx="4572000" cy="34290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67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8676"/>
                                        </p:tgtEl>
                                      </p:cBhvr>
                                    </p:cmd>
                                  </p:childTnLst>
                                </p:cTn>
                              </p:par>
                            </p:childTnLst>
                          </p:cTn>
                        </p:par>
                      </p:childTnLst>
                    </p:cTn>
                  </p:par>
                </p:childTnLst>
              </p:cTn>
              <p:nextCondLst>
                <p:cond evt="onClick" delay="0">
                  <p:tgtEl>
                    <p:spTgt spid="28676"/>
                  </p:tgtEl>
                </p:cond>
              </p:nextCondLst>
            </p:seq>
            <p:video>
              <p:cMediaNode>
                <p:cTn id="7" fill="hold" display="0">
                  <p:stCondLst>
                    <p:cond delay="indefinite"/>
                  </p:stCondLst>
                  <p:endCondLst>
                    <p:cond evt="onNext" delay="0">
                      <p:tgtEl>
                        <p:sldTgt/>
                      </p:tgtEl>
                    </p:cond>
                    <p:cond evt="onPrev" delay="0">
                      <p:tgtEl>
                        <p:sldTgt/>
                      </p:tgtEl>
                    </p:cond>
                  </p:endCondLst>
                </p:cTn>
                <p:tgtEl>
                  <p:spTgt spid="28676"/>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117336"/>
          </a:xfrm>
        </p:spPr>
        <p:txBody>
          <a:bodyPr/>
          <a:lstStyle/>
          <a:p>
            <a:pPr algn="ctr"/>
            <a:r>
              <a:rPr lang="en-US" sz="3600" dirty="0" smtClean="0"/>
              <a:t>Structural Design </a:t>
            </a:r>
            <a:br>
              <a:rPr lang="en-US" sz="3600" dirty="0" smtClean="0"/>
            </a:br>
            <a:r>
              <a:rPr lang="en-US" sz="3600" dirty="0" smtClean="0"/>
              <a:t>and </a:t>
            </a:r>
            <a:br>
              <a:rPr lang="en-US" sz="3600" dirty="0" smtClean="0"/>
            </a:br>
            <a:r>
              <a:rPr lang="en-US" sz="3600" dirty="0" smtClean="0"/>
              <a:t>Creative Choice</a:t>
            </a:r>
            <a:r>
              <a:rPr lang="en-US" sz="2800" dirty="0" smtClean="0"/>
              <a:t/>
            </a:r>
            <a:br>
              <a:rPr lang="en-US" sz="2800" dirty="0" smtClean="0"/>
            </a:br>
            <a:r>
              <a:rPr lang="en-US" sz="2800" dirty="0" smtClean="0"/>
              <a:t/>
            </a:r>
            <a:br>
              <a:rPr lang="en-US" sz="2800" dirty="0" smtClean="0"/>
            </a:br>
            <a:r>
              <a:rPr lang="en-US" sz="2800" dirty="0" smtClean="0"/>
              <a:t>-Where is the camera positioned?</a:t>
            </a:r>
            <a:br>
              <a:rPr lang="en-US" sz="2800" dirty="0" smtClean="0"/>
            </a:br>
            <a:r>
              <a:rPr lang="en-US" sz="2800" dirty="0" smtClean="0"/>
              <a:t>-What angle is employed?</a:t>
            </a:r>
            <a:br>
              <a:rPr lang="en-US" sz="2800" dirty="0" smtClean="0"/>
            </a:br>
            <a:r>
              <a:rPr lang="en-US" sz="2800" dirty="0" smtClean="0"/>
              <a:t>-Which lens is used and to what effect?</a:t>
            </a:r>
            <a:br>
              <a:rPr lang="en-US" sz="2800" dirty="0" smtClean="0"/>
            </a:br>
            <a:r>
              <a:rPr lang="en-US" sz="2800" dirty="0" smtClean="0"/>
              <a:t>-Does the shot/scene employ camera movement?</a:t>
            </a:r>
            <a:endParaRPr 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304800"/>
            <a:ext cx="7772400" cy="2438400"/>
          </a:xfrm>
        </p:spPr>
        <p:txBody>
          <a:bodyPr/>
          <a:lstStyle/>
          <a:p>
            <a:pPr eaLnBrk="1" fontAlgn="auto" hangingPunct="1">
              <a:spcAft>
                <a:spcPts val="0"/>
              </a:spcAft>
              <a:defRPr/>
            </a:pPr>
            <a:r>
              <a:rPr lang="en-US" dirty="0" smtClean="0">
                <a:solidFill>
                  <a:schemeClr val="tx2">
                    <a:satMod val="200000"/>
                  </a:schemeClr>
                </a:solidFill>
              </a:rPr>
              <a:t>CINEMATOGRAPHY</a:t>
            </a:r>
            <a:br>
              <a:rPr lang="en-US" dirty="0" smtClean="0">
                <a:solidFill>
                  <a:schemeClr val="tx2">
                    <a:satMod val="200000"/>
                  </a:schemeClr>
                </a:solidFill>
              </a:rPr>
            </a:br>
            <a:r>
              <a:rPr lang="en-US" sz="2000" dirty="0" smtClean="0">
                <a:solidFill>
                  <a:schemeClr val="tx2">
                    <a:satMod val="200000"/>
                  </a:schemeClr>
                </a:solidFill>
              </a:rPr>
              <a:t>is the making of camera choices when recording photographic images for the cinema.  The look of an image, its balance of dark and light, the depth of the space in focus, the relation of background and foreground, etc. all affect the reception of the image.</a:t>
            </a:r>
            <a:endParaRPr lang="en-US" sz="2000" dirty="0">
              <a:solidFill>
                <a:schemeClr val="tx2">
                  <a:satMod val="200000"/>
                </a:schemeClr>
              </a:solidFill>
            </a:endParaRPr>
          </a:p>
        </p:txBody>
      </p:sp>
      <p:pic>
        <p:nvPicPr>
          <p:cNvPr id="13314" name="Picture 2" descr="Recycle - Mahmoud al Massad"/>
          <p:cNvPicPr>
            <a:picLocks noChangeAspect="1" noChangeArrowheads="1"/>
          </p:cNvPicPr>
          <p:nvPr/>
        </p:nvPicPr>
        <p:blipFill>
          <a:blip r:embed="rId2" cstate="print"/>
          <a:srcRect/>
          <a:stretch>
            <a:fillRect/>
          </a:stretch>
        </p:blipFill>
        <p:spPr bwMode="auto">
          <a:xfrm>
            <a:off x="1143000" y="2819400"/>
            <a:ext cx="2800350" cy="3886200"/>
          </a:xfrm>
          <a:prstGeom prst="rect">
            <a:avLst/>
          </a:prstGeom>
          <a:noFill/>
          <a:ln w="9525">
            <a:noFill/>
            <a:miter lim="800000"/>
            <a:headEnd/>
            <a:tailEnd/>
          </a:ln>
        </p:spPr>
      </p:pic>
      <p:pic>
        <p:nvPicPr>
          <p:cNvPr id="13315" name="Picture 4" descr="http://filmdirection.net/images/cinematography.jpg"/>
          <p:cNvPicPr>
            <a:picLocks noChangeAspect="1" noChangeArrowheads="1"/>
          </p:cNvPicPr>
          <p:nvPr/>
        </p:nvPicPr>
        <p:blipFill>
          <a:blip r:embed="rId3" cstate="print"/>
          <a:srcRect/>
          <a:stretch>
            <a:fillRect/>
          </a:stretch>
        </p:blipFill>
        <p:spPr bwMode="auto">
          <a:xfrm>
            <a:off x="4800600" y="3276600"/>
            <a:ext cx="342265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1849437"/>
          </a:xfrm>
        </p:spPr>
        <p:txBody>
          <a:bodyPr/>
          <a:lstStyle/>
          <a:p>
            <a:pPr eaLnBrk="1" hangingPunct="1">
              <a:defRPr/>
            </a:pPr>
            <a:r>
              <a:rPr lang="en-US" sz="2400" dirty="0" smtClean="0"/>
              <a:t>POINT-OF-VIEW SHOT-</a:t>
            </a:r>
            <a:r>
              <a:rPr lang="en-US" sz="2400" b="1" i="1" dirty="0" smtClean="0"/>
              <a:t>A shot taken with the camera placed approximately where the character's eyes would be, showing what the character would see</a:t>
            </a:r>
            <a:endParaRPr lang="en-US" sz="2400" dirty="0"/>
          </a:p>
        </p:txBody>
      </p:sp>
      <p:pic>
        <p:nvPicPr>
          <p:cNvPr id="29700" name="POV-Peking.wmv">
            <a:hlinkClick r:id="" action="ppaction://media"/>
          </p:cNvPr>
          <p:cNvPicPr>
            <a:picLocks noRot="1" noChangeAspect="1" noChangeArrowheads="1"/>
          </p:cNvPicPr>
          <p:nvPr>
            <a:videoFile r:link="rId1"/>
          </p:nvPr>
        </p:nvPicPr>
        <p:blipFill>
          <a:blip r:embed="rId3" cstate="print"/>
          <a:srcRect/>
          <a:stretch>
            <a:fillRect/>
          </a:stretch>
        </p:blipFill>
        <p:spPr bwMode="auto">
          <a:xfrm>
            <a:off x="2286000" y="2438400"/>
            <a:ext cx="5105400" cy="382905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70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9700"/>
                                        </p:tgtEl>
                                      </p:cBhvr>
                                    </p:cmd>
                                  </p:childTnLst>
                                </p:cTn>
                              </p:par>
                            </p:childTnLst>
                          </p:cTn>
                        </p:par>
                      </p:childTnLst>
                    </p:cTn>
                  </p:par>
                </p:childTnLst>
              </p:cTn>
              <p:nextCondLst>
                <p:cond evt="onClick" delay="0">
                  <p:tgtEl>
                    <p:spTgt spid="29700"/>
                  </p:tgtEl>
                </p:cond>
              </p:nextCondLst>
            </p:seq>
            <p:video>
              <p:cMediaNode>
                <p:cTn id="7" fill="hold" display="0">
                  <p:stCondLst>
                    <p:cond delay="indefinite"/>
                  </p:stCondLst>
                  <p:endCondLst>
                    <p:cond evt="onNext" delay="0">
                      <p:tgtEl>
                        <p:sldTgt/>
                      </p:tgtEl>
                    </p:cond>
                    <p:cond evt="onPrev" delay="0">
                      <p:tgtEl>
                        <p:sldTgt/>
                      </p:tgtEl>
                    </p:cond>
                  </p:endCondLst>
                </p:cTn>
                <p:tgtEl>
                  <p:spTgt spid="29700"/>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1544637"/>
          </a:xfrm>
        </p:spPr>
        <p:txBody>
          <a:bodyPr/>
          <a:lstStyle/>
          <a:p>
            <a:pPr eaLnBrk="1" hangingPunct="1">
              <a:defRPr/>
            </a:pPr>
            <a:r>
              <a:rPr lang="en-US" sz="2400" b="1" dirty="0" smtClean="0"/>
              <a:t>ASPECT RATIO-</a:t>
            </a:r>
            <a:r>
              <a:rPr lang="en-US" sz="2400" b="1" i="1" dirty="0" smtClean="0"/>
              <a:t>The ratio of the horizontal to the vertical sides of an image. </a:t>
            </a:r>
            <a:endParaRPr lang="en-US" sz="2400" dirty="0"/>
          </a:p>
        </p:txBody>
      </p:sp>
      <p:pic>
        <p:nvPicPr>
          <p:cNvPr id="26626" name="Picture 2" descr="E:\film3_files\cinematography_files\bsaspectr1.jpg"/>
          <p:cNvPicPr>
            <a:picLocks noChangeAspect="1" noChangeArrowheads="1"/>
          </p:cNvPicPr>
          <p:nvPr/>
        </p:nvPicPr>
        <p:blipFill>
          <a:blip r:embed="rId2" cstate="print"/>
          <a:srcRect/>
          <a:stretch>
            <a:fillRect/>
          </a:stretch>
        </p:blipFill>
        <p:spPr bwMode="auto">
          <a:xfrm>
            <a:off x="838200" y="2971800"/>
            <a:ext cx="3735388" cy="2209800"/>
          </a:xfrm>
          <a:prstGeom prst="rect">
            <a:avLst/>
          </a:prstGeom>
          <a:noFill/>
          <a:ln w="9525">
            <a:noFill/>
            <a:miter lim="800000"/>
            <a:headEnd/>
            <a:tailEnd/>
          </a:ln>
        </p:spPr>
      </p:pic>
      <p:pic>
        <p:nvPicPr>
          <p:cNvPr id="26627" name="Picture 4" descr="E:\film3_files\cinematography_files\bsaspectr2.jpg"/>
          <p:cNvPicPr>
            <a:picLocks noChangeAspect="1" noChangeArrowheads="1"/>
          </p:cNvPicPr>
          <p:nvPr/>
        </p:nvPicPr>
        <p:blipFill>
          <a:blip r:embed="rId3" cstate="print"/>
          <a:srcRect/>
          <a:stretch>
            <a:fillRect/>
          </a:stretch>
        </p:blipFill>
        <p:spPr bwMode="auto">
          <a:xfrm>
            <a:off x="5029200" y="2971800"/>
            <a:ext cx="2941638"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469136"/>
          </a:xfrm>
        </p:spPr>
        <p:txBody>
          <a:bodyPr/>
          <a:lstStyle/>
          <a:p>
            <a:r>
              <a:rPr lang="en-US" b="1" i="1" dirty="0" smtClean="0"/>
              <a:t>Full shot</a:t>
            </a:r>
            <a:r>
              <a:rPr lang="en-US" b="1" dirty="0" smtClean="0"/>
              <a:t>-A full view of a person</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1219200" y="2133600"/>
            <a:ext cx="2618362" cy="2590800"/>
          </a:xfrm>
          <a:prstGeom prst="rect">
            <a:avLst/>
          </a:prstGeom>
          <a:noFill/>
          <a:ln w="9525">
            <a:noFill/>
            <a:miter lim="800000"/>
            <a:headEnd/>
            <a:tailEnd/>
          </a:ln>
        </p:spPr>
      </p:pic>
      <p:pic>
        <p:nvPicPr>
          <p:cNvPr id="4" name="Picture 3" descr="E:\film3_files\cinematography_files\ewslongsh.jpg"/>
          <p:cNvPicPr>
            <a:picLocks noChangeAspect="1" noChangeArrowheads="1"/>
          </p:cNvPicPr>
          <p:nvPr/>
        </p:nvPicPr>
        <p:blipFill>
          <a:blip r:embed="rId3" cstate="print"/>
          <a:srcRect/>
          <a:stretch>
            <a:fillRect/>
          </a:stretch>
        </p:blipFill>
        <p:spPr bwMode="auto">
          <a:xfrm>
            <a:off x="4953000" y="3124200"/>
            <a:ext cx="35560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2002536"/>
          </a:xfrm>
        </p:spPr>
        <p:txBody>
          <a:bodyPr/>
          <a:lstStyle/>
          <a:p>
            <a:r>
              <a:rPr lang="en-US" sz="2800" b="1" i="1" dirty="0" smtClean="0"/>
              <a:t>American shot</a:t>
            </a:r>
            <a:r>
              <a:rPr lang="en-US" sz="2800" b="1" dirty="0" smtClean="0"/>
              <a:t>-A three-quarter view of a person, showing her or him from the knees up</a:t>
            </a:r>
            <a:endParaRPr lang="en-US" sz="2800" dirty="0"/>
          </a:p>
        </p:txBody>
      </p:sp>
      <p:pic>
        <p:nvPicPr>
          <p:cNvPr id="3" name="Picture 4"/>
          <p:cNvPicPr>
            <a:picLocks noChangeAspect="1" noChangeArrowheads="1"/>
          </p:cNvPicPr>
          <p:nvPr/>
        </p:nvPicPr>
        <p:blipFill>
          <a:blip r:embed="rId2" cstate="print"/>
          <a:srcRect/>
          <a:stretch>
            <a:fillRect/>
          </a:stretch>
        </p:blipFill>
        <p:spPr bwMode="auto">
          <a:xfrm>
            <a:off x="914400" y="2286000"/>
            <a:ext cx="2921001" cy="2590800"/>
          </a:xfrm>
          <a:prstGeom prst="rect">
            <a:avLst/>
          </a:prstGeom>
          <a:noFill/>
          <a:ln w="9525">
            <a:noFill/>
            <a:miter lim="800000"/>
            <a:headEnd/>
            <a:tailEnd/>
          </a:ln>
        </p:spPr>
      </p:pic>
      <p:pic>
        <p:nvPicPr>
          <p:cNvPr id="4" name="Picture 5" descr="E:\film3_files\cinematography_files\ewsmedlsh.jpg"/>
          <p:cNvPicPr>
            <a:picLocks noChangeAspect="1" noChangeArrowheads="1"/>
          </p:cNvPicPr>
          <p:nvPr/>
        </p:nvPicPr>
        <p:blipFill>
          <a:blip r:embed="rId3" cstate="print"/>
          <a:srcRect/>
          <a:stretch>
            <a:fillRect/>
          </a:stretch>
        </p:blipFill>
        <p:spPr bwMode="auto">
          <a:xfrm>
            <a:off x="4800600" y="3810000"/>
            <a:ext cx="33528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6040437"/>
          </a:xfrm>
        </p:spPr>
        <p:txBody>
          <a:bodyPr/>
          <a:lstStyle/>
          <a:p>
            <a:pPr eaLnBrk="1" hangingPunct="1">
              <a:defRPr/>
            </a:pPr>
            <a:r>
              <a:rPr lang="en-US" sz="2800" b="1" i="1" dirty="0" smtClean="0"/>
              <a:t>Medium shot</a:t>
            </a:r>
            <a:r>
              <a:rPr lang="en-US" sz="2800" b="1" dirty="0" smtClean="0"/>
              <a:t>-A view of the upper half of a person's body, showing his or her bodily stance; brings characters closer to viewer while still showing environment.</a:t>
            </a: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endParaRPr lang="en-US" sz="2400" dirty="0"/>
          </a:p>
        </p:txBody>
      </p:sp>
      <p:pic>
        <p:nvPicPr>
          <p:cNvPr id="31746" name="Picture 2"/>
          <p:cNvPicPr>
            <a:picLocks noChangeAspect="1" noChangeArrowheads="1"/>
          </p:cNvPicPr>
          <p:nvPr/>
        </p:nvPicPr>
        <p:blipFill>
          <a:blip r:embed="rId2" cstate="print"/>
          <a:srcRect/>
          <a:stretch>
            <a:fillRect/>
          </a:stretch>
        </p:blipFill>
        <p:spPr bwMode="auto">
          <a:xfrm>
            <a:off x="838200" y="3657600"/>
            <a:ext cx="2628534" cy="2667000"/>
          </a:xfrm>
          <a:prstGeom prst="rect">
            <a:avLst/>
          </a:prstGeom>
          <a:noFill/>
          <a:ln w="9525">
            <a:noFill/>
            <a:miter lim="800000"/>
            <a:headEnd/>
            <a:tailEnd/>
          </a:ln>
        </p:spPr>
      </p:pic>
      <p:pic>
        <p:nvPicPr>
          <p:cNvPr id="31747" name="Picture 3" descr="E:\film3_files\cinematography_files\ewsmedcl.jpg"/>
          <p:cNvPicPr>
            <a:picLocks noChangeAspect="1" noChangeArrowheads="1"/>
          </p:cNvPicPr>
          <p:nvPr/>
        </p:nvPicPr>
        <p:blipFill>
          <a:blip r:embed="rId3" cstate="print"/>
          <a:srcRect/>
          <a:stretch>
            <a:fillRect/>
          </a:stretch>
        </p:blipFill>
        <p:spPr bwMode="auto">
          <a:xfrm>
            <a:off x="4724400" y="2590800"/>
            <a:ext cx="32512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6040437"/>
          </a:xfrm>
        </p:spPr>
        <p:txBody>
          <a:bodyPr/>
          <a:lstStyle/>
          <a:p>
            <a:pPr eaLnBrk="1" hangingPunct="1">
              <a:defRPr/>
            </a:pPr>
            <a:r>
              <a:rPr lang="en-US" sz="2800" b="1" dirty="0" smtClean="0"/>
              <a:t>Close-up-</a:t>
            </a:r>
            <a:r>
              <a:rPr lang="en-US" sz="2800" b="1" i="1" dirty="0" smtClean="0"/>
              <a:t>Full view of, typically, a human face; stresses characters or objects over surroundings for expressive/dramatic purposes; guides/directs viewer to important features of scene’s action or meaning</a:t>
            </a:r>
            <a:endParaRPr lang="en-US" sz="2800" dirty="0"/>
          </a:p>
        </p:txBody>
      </p:sp>
      <p:pic>
        <p:nvPicPr>
          <p:cNvPr id="30724" name="Picture 4"/>
          <p:cNvPicPr>
            <a:picLocks noChangeAspect="1" noChangeArrowheads="1"/>
          </p:cNvPicPr>
          <p:nvPr/>
        </p:nvPicPr>
        <p:blipFill>
          <a:blip r:embed="rId2" cstate="print"/>
          <a:srcRect/>
          <a:stretch>
            <a:fillRect/>
          </a:stretch>
        </p:blipFill>
        <p:spPr bwMode="auto">
          <a:xfrm>
            <a:off x="1371600" y="4114800"/>
            <a:ext cx="2365177" cy="2452460"/>
          </a:xfrm>
          <a:prstGeom prst="rect">
            <a:avLst/>
          </a:prstGeom>
          <a:noFill/>
          <a:ln w="9525">
            <a:noFill/>
            <a:miter lim="800000"/>
            <a:headEnd/>
            <a:tailEnd/>
          </a:ln>
        </p:spPr>
      </p:pic>
      <p:pic>
        <p:nvPicPr>
          <p:cNvPr id="30725" name="Picture 5" descr="E:\film3_files\cinematography_files\ewsclose.jpg"/>
          <p:cNvPicPr>
            <a:picLocks noChangeAspect="1" noChangeArrowheads="1"/>
          </p:cNvPicPr>
          <p:nvPr/>
        </p:nvPicPr>
        <p:blipFill>
          <a:blip r:embed="rId3" cstate="print"/>
          <a:srcRect/>
          <a:stretch>
            <a:fillRect/>
          </a:stretch>
        </p:blipFill>
        <p:spPr bwMode="auto">
          <a:xfrm>
            <a:off x="4876800" y="3048000"/>
            <a:ext cx="2997200" cy="224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2231136"/>
          </a:xfrm>
        </p:spPr>
        <p:txBody>
          <a:bodyPr/>
          <a:lstStyle/>
          <a:p>
            <a:r>
              <a:rPr lang="en-US" sz="2800" b="1" dirty="0" smtClean="0"/>
              <a:t>Detail/extreme close-up-</a:t>
            </a:r>
            <a:r>
              <a:rPr lang="en-US" sz="2800" b="1" i="1" dirty="0" smtClean="0"/>
              <a:t>A small object or part of an object shown large; stresses characters or objects over surroundings</a:t>
            </a:r>
            <a:endParaRPr lang="en-US" sz="2800" dirty="0"/>
          </a:p>
        </p:txBody>
      </p:sp>
      <p:pic>
        <p:nvPicPr>
          <p:cNvPr id="3" name="Picture 3"/>
          <p:cNvPicPr>
            <a:picLocks noChangeAspect="1" noChangeArrowheads="1"/>
          </p:cNvPicPr>
          <p:nvPr/>
        </p:nvPicPr>
        <p:blipFill>
          <a:blip r:embed="rId2" cstate="print"/>
          <a:srcRect/>
          <a:stretch>
            <a:fillRect/>
          </a:stretch>
        </p:blipFill>
        <p:spPr bwMode="auto">
          <a:xfrm>
            <a:off x="914400" y="2971800"/>
            <a:ext cx="2409688" cy="2438400"/>
          </a:xfrm>
          <a:prstGeom prst="rect">
            <a:avLst/>
          </a:prstGeom>
          <a:noFill/>
          <a:ln w="9525">
            <a:noFill/>
            <a:miter lim="800000"/>
            <a:headEnd/>
            <a:tailEnd/>
          </a:ln>
        </p:spPr>
      </p:pic>
      <p:pic>
        <p:nvPicPr>
          <p:cNvPr id="4" name="Picture 2" descr="E:\film3_files\cinematography_files\cpextrclose.jpg"/>
          <p:cNvPicPr>
            <a:picLocks noChangeAspect="1" noChangeArrowheads="1"/>
          </p:cNvPicPr>
          <p:nvPr/>
        </p:nvPicPr>
        <p:blipFill>
          <a:blip r:embed="rId3" cstate="print"/>
          <a:srcRect/>
          <a:stretch>
            <a:fillRect/>
          </a:stretch>
        </p:blipFill>
        <p:spPr bwMode="auto">
          <a:xfrm>
            <a:off x="4191000" y="3886200"/>
            <a:ext cx="4328464"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Camera Position</a:t>
            </a:r>
            <a:endParaRPr lang="en-US" dirty="0"/>
          </a:p>
        </p:txBody>
      </p:sp>
      <p:sp>
        <p:nvSpPr>
          <p:cNvPr id="4" name="Content Placeholder 3"/>
          <p:cNvSpPr>
            <a:spLocks noGrp="1"/>
          </p:cNvSpPr>
          <p:nvPr>
            <p:ph idx="1"/>
          </p:nvPr>
        </p:nvSpPr>
        <p:spPr/>
        <p:txBody>
          <a:bodyPr/>
          <a:lstStyle/>
          <a:p>
            <a:r>
              <a:rPr lang="en-US" dirty="0" smtClean="0"/>
              <a:t>Helps get into character’s personal space</a:t>
            </a:r>
          </a:p>
          <a:p>
            <a:r>
              <a:rPr lang="en-US" dirty="0" smtClean="0"/>
              <a:t>Manipulates what viewer sees</a:t>
            </a:r>
          </a:p>
          <a:p>
            <a:r>
              <a:rPr lang="en-US" dirty="0" smtClean="0"/>
              <a:t>Effects of camera position are context-dependent</a:t>
            </a:r>
          </a:p>
          <a:p>
            <a:r>
              <a:rPr lang="en-US" dirty="0" smtClean="0"/>
              <a:t>How is position related to dramatic or emotional context of shot and/or scene?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934</TotalTime>
  <Words>858</Words>
  <Application>Microsoft Office PowerPoint</Application>
  <PresentationFormat>On-screen Show (4:3)</PresentationFormat>
  <Paragraphs>52</Paragraphs>
  <Slides>37</Slides>
  <Notes>0</Notes>
  <HiddenSlides>0</HiddenSlides>
  <MMClips>10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Metro</vt:lpstr>
      <vt:lpstr>Film Structure and the camera</vt:lpstr>
      <vt:lpstr>Extreme long shot-A view from a considerable distance; often used to introduce a film or begin a scene (also called an establishing shot)</vt:lpstr>
      <vt:lpstr> Long shot-A view from a distance, of a large object or a collection of objects. Often used to establish a setting, stress environment, or show a character’s relationship within an environment (establishing shot).</vt:lpstr>
      <vt:lpstr>Full shot-A full view of a person</vt:lpstr>
      <vt:lpstr>American shot-A three-quarter view of a person, showing her or him from the knees up</vt:lpstr>
      <vt:lpstr>Medium shot-A view of the upper half of a person's body, showing his or her bodily stance; brings characters closer to viewer while still showing environment.       </vt:lpstr>
      <vt:lpstr>Close-up-Full view of, typically, a human face; stresses characters or objects over surroundings for expressive/dramatic purposes; guides/directs viewer to important features of scene’s action or meaning</vt:lpstr>
      <vt:lpstr>Detail/extreme close-up-A small object or part of an object shown large; stresses characters or objects over surroundings</vt:lpstr>
      <vt:lpstr>Camera Position</vt:lpstr>
      <vt:lpstr>ANGLE OF FRAMING  Framing-position of subject in the frame 3 Essential positions low medium (eye-level) high</vt:lpstr>
      <vt:lpstr>Straight-on angle-the camera is positioned at about the same height as the object, shooting straight and level (this is the default angle).</vt:lpstr>
      <vt:lpstr>Low angle-The object is seen from a low-level position (camera looking up)           </vt:lpstr>
      <vt:lpstr>high angle-the object is seen from above (camera looking down). A limit case of the high angle shot is the aerial-shot (a bird's-eye view taken from a helicopter or an airplane).  </vt:lpstr>
      <vt:lpstr>Oblique angle (canted/tilted angle)-The camera is tilted sideways showing a tilted view of an object. May suggest disorientation, anxieties, visualizes emotional/psychological instability</vt:lpstr>
      <vt:lpstr>Angle of framing can convey character’s view of the world and accompanying emotions; also can complicate emotional responses by playing against visual relationships viewers want to have with characters</vt:lpstr>
      <vt:lpstr>Camera Lens </vt:lpstr>
      <vt:lpstr>Slide 17</vt:lpstr>
      <vt:lpstr>Angle of view-how much the focal length of a lens sees  Normal lens-focal length of 50mm for 35mm film is standard    </vt:lpstr>
      <vt:lpstr>Telephoto lens-greater than normal focal length, more narrow, will magnify distant objects with less depth The effect of using a long lens is to compress the apparent depth of an image, so that elements that are relatively close or far away from the camera seem to lie at approximately the same distance.</vt:lpstr>
      <vt:lpstr>Wide-angle lens-less than normal focal length, shows a greater, wider area while also providing more depth</vt:lpstr>
      <vt:lpstr>Zoom-variable focal length, can shift from wide angle to telephoto the frame moves in on or away from an object (zooming in, zooming out) </vt:lpstr>
      <vt:lpstr>DEEP FOCUS-all planes are in focus and significant to the scene.  All elements at very different depths of the image both be in focus.</vt:lpstr>
      <vt:lpstr>Slide 23</vt:lpstr>
      <vt:lpstr>RACKING FOCUS-Racking focus refers to the practice of changing the focus of a lens such that an element in one plane of the image goes out of focus and an element at another plane in the image comes into focus. </vt:lpstr>
      <vt:lpstr>EXPOSURE-A camera lens has an aperture that controls how much light passes through the lens and onto the film.</vt:lpstr>
      <vt:lpstr>Camera Movement</vt:lpstr>
      <vt:lpstr> Crane shot-camera moves up or down on a crane structure.  Used for long and extreme long shots.</vt:lpstr>
      <vt:lpstr>Pan-The camera surveys a scene by turning around its vertical or horizontal axis.</vt:lpstr>
      <vt:lpstr>TILT-A camera movement with the camera body swiveling upward or downward on a stationary support. </vt:lpstr>
      <vt:lpstr>Push in, pull back-the camera moves in on or away from a stationary object.   Tracking shot/pulling shot-the camera follows (tracks) or precedes (pulls) an object which is in motion itself.  Dolly-rolling platform camera is stationed on</vt:lpstr>
      <vt:lpstr>HANDHELD CAMERA, STEADYCAM-The use of the camera operator's body as a camera support, either holding it by hand or using a gyroscopic stabilizer and a harness. </vt:lpstr>
      <vt:lpstr>FOLLOWING SHOT-A shot with framing that shifts to keep a moving figure onscreen. A following shot combines a camera movement, like panning, tracking, tilting or craning, with the specific function of directing our attention to a character or object as he/she/it moves inside the frame. </vt:lpstr>
      <vt:lpstr>REFRAMING-Short panning or tilting movements to adjust for the figures' movements, keeping them onscreen or centered. </vt:lpstr>
      <vt:lpstr>Structural Design  and  Creative Choice  -Where is the camera positioned? -What angle is employed? -Which lens is used and to what effect? -Does the shot/scene employ camera movement?</vt:lpstr>
      <vt:lpstr>CINEMATOGRAPHY is the making of camera choices when recording photographic images for the cinema.  The look of an image, its balance of dark and light, the depth of the space in focus, the relation of background and foreground, etc. all affect the reception of the image.</vt:lpstr>
      <vt:lpstr>POINT-OF-VIEW SHOT-A shot taken with the camera placed approximately where the character's eyes would be, showing what the character would see</vt:lpstr>
      <vt:lpstr>ASPECT RATIO-The ratio of the horizontal to the vertical sides of an image. </vt:lpstr>
    </vt:vector>
  </TitlesOfParts>
  <Company>BOE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CINEMATOGRAPHY</dc:title>
  <dc:creator>ctryde</dc:creator>
  <cp:lastModifiedBy>Christopholous</cp:lastModifiedBy>
  <cp:revision>79</cp:revision>
  <dcterms:created xsi:type="dcterms:W3CDTF">2009-02-10T15:24:15Z</dcterms:created>
  <dcterms:modified xsi:type="dcterms:W3CDTF">2011-09-24T23:02:40Z</dcterms:modified>
</cp:coreProperties>
</file>